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2" r:id="rId1"/>
  </p:sldMasterIdLst>
  <p:notesMasterIdLst>
    <p:notesMasterId r:id="rId42"/>
  </p:notesMasterIdLst>
  <p:handoutMasterIdLst>
    <p:handoutMasterId r:id="rId43"/>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98" r:id="rId18"/>
    <p:sldId id="299" r:id="rId19"/>
    <p:sldId id="300" r:id="rId20"/>
    <p:sldId id="301" r:id="rId21"/>
    <p:sldId id="302" r:id="rId22"/>
    <p:sldId id="303" r:id="rId23"/>
    <p:sldId id="304"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82F"/>
    <a:srgbClr val="00549F"/>
    <a:srgbClr val="235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6" autoAdjust="0"/>
    <p:restoredTop sz="99879" autoAdjust="0"/>
  </p:normalViewPr>
  <p:slideViewPr>
    <p:cSldViewPr>
      <p:cViewPr varScale="1">
        <p:scale>
          <a:sx n="68" d="100"/>
          <a:sy n="68" d="100"/>
        </p:scale>
        <p:origin x="-1482" y="-96"/>
      </p:cViewPr>
      <p:guideLst>
        <p:guide orient="horz" pos="283"/>
        <p:guide orient="horz" pos="913"/>
        <p:guide orient="horz" pos="2731"/>
        <p:guide orient="horz" pos="1009"/>
        <p:guide pos="2880"/>
        <p:guide pos="28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kbyrd\Desktop\Most%20Common%20Def%202013%20Raw%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kbyrd\Desktop\Most%20Common%20Def%202013%20Raw%20Data.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167607680"/>
        <c:axId val="167617664"/>
        <c:axId val="0"/>
      </c:bar3DChart>
      <c:catAx>
        <c:axId val="167607680"/>
        <c:scaling>
          <c:orientation val="minMax"/>
        </c:scaling>
        <c:delete val="0"/>
        <c:axPos val="l"/>
        <c:majorTickMark val="out"/>
        <c:minorTickMark val="none"/>
        <c:tickLblPos val="nextTo"/>
        <c:txPr>
          <a:bodyPr/>
          <a:lstStyle/>
          <a:p>
            <a:pPr>
              <a:defRPr sz="2000"/>
            </a:pPr>
            <a:endParaRPr lang="en-US"/>
          </a:p>
        </c:txPr>
        <c:crossAx val="167617664"/>
        <c:crosses val="autoZero"/>
        <c:auto val="1"/>
        <c:lblAlgn val="ctr"/>
        <c:lblOffset val="100"/>
        <c:noMultiLvlLbl val="0"/>
      </c:catAx>
      <c:valAx>
        <c:axId val="167617664"/>
        <c:scaling>
          <c:orientation val="minMax"/>
        </c:scaling>
        <c:delete val="0"/>
        <c:axPos val="b"/>
        <c:majorGridlines/>
        <c:numFmt formatCode="General" sourceLinked="1"/>
        <c:majorTickMark val="out"/>
        <c:minorTickMark val="none"/>
        <c:tickLblPos val="nextTo"/>
        <c:crossAx val="1676076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Sheet1!$G$14:$G$23</c:f>
              <c:strCache>
                <c:ptCount val="10"/>
                <c:pt idx="0">
                  <c:v>Personnel Records</c:v>
                </c:pt>
                <c:pt idx="1">
                  <c:v>Reagent Storage</c:v>
                </c:pt>
                <c:pt idx="2">
                  <c:v>Reagent Labeling</c:v>
                </c:pt>
                <c:pt idx="3">
                  <c:v>Procedure Review</c:v>
                </c:pt>
                <c:pt idx="4">
                  <c:v>Attestation Page</c:v>
                </c:pt>
                <c:pt idx="5">
                  <c:v>Procedure Manual</c:v>
                </c:pt>
                <c:pt idx="6">
                  <c:v>PT Evaluation</c:v>
                </c:pt>
                <c:pt idx="7">
                  <c:v>Document Control</c:v>
                </c:pt>
                <c:pt idx="8">
                  <c:v>Activity Menu</c:v>
                </c:pt>
                <c:pt idx="9">
                  <c:v>Competency</c:v>
                </c:pt>
              </c:strCache>
            </c:strRef>
          </c:cat>
          <c:val>
            <c:numRef>
              <c:f>Sheet1!$H$14:$H$23</c:f>
              <c:numCache>
                <c:formatCode>General</c:formatCode>
                <c:ptCount val="10"/>
                <c:pt idx="0">
                  <c:v>304</c:v>
                </c:pt>
                <c:pt idx="1">
                  <c:v>336</c:v>
                </c:pt>
                <c:pt idx="2">
                  <c:v>364</c:v>
                </c:pt>
                <c:pt idx="3">
                  <c:v>376</c:v>
                </c:pt>
                <c:pt idx="4">
                  <c:v>418</c:v>
                </c:pt>
                <c:pt idx="5">
                  <c:v>427</c:v>
                </c:pt>
                <c:pt idx="6">
                  <c:v>443</c:v>
                </c:pt>
                <c:pt idx="7">
                  <c:v>443</c:v>
                </c:pt>
                <c:pt idx="8">
                  <c:v>543</c:v>
                </c:pt>
                <c:pt idx="9">
                  <c:v>734</c:v>
                </c:pt>
              </c:numCache>
            </c:numRef>
          </c:val>
        </c:ser>
        <c:dLbls>
          <c:showLegendKey val="0"/>
          <c:showVal val="0"/>
          <c:showCatName val="0"/>
          <c:showSerName val="0"/>
          <c:showPercent val="0"/>
          <c:showBubbleSize val="0"/>
        </c:dLbls>
        <c:gapWidth val="150"/>
        <c:shape val="box"/>
        <c:axId val="167637760"/>
        <c:axId val="167639296"/>
        <c:axId val="0"/>
      </c:bar3DChart>
      <c:catAx>
        <c:axId val="167637760"/>
        <c:scaling>
          <c:orientation val="minMax"/>
        </c:scaling>
        <c:delete val="0"/>
        <c:axPos val="l"/>
        <c:numFmt formatCode="General" sourceLinked="1"/>
        <c:majorTickMark val="out"/>
        <c:minorTickMark val="none"/>
        <c:tickLblPos val="nextTo"/>
        <c:txPr>
          <a:bodyPr/>
          <a:lstStyle/>
          <a:p>
            <a:pPr>
              <a:defRPr sz="2000"/>
            </a:pPr>
            <a:endParaRPr lang="en-US"/>
          </a:p>
        </c:txPr>
        <c:crossAx val="167639296"/>
        <c:crosses val="autoZero"/>
        <c:auto val="1"/>
        <c:lblAlgn val="ctr"/>
        <c:lblOffset val="100"/>
        <c:noMultiLvlLbl val="0"/>
      </c:catAx>
      <c:valAx>
        <c:axId val="167639296"/>
        <c:scaling>
          <c:orientation val="minMax"/>
        </c:scaling>
        <c:delete val="0"/>
        <c:axPos val="b"/>
        <c:majorGridlines/>
        <c:numFmt formatCode="General" sourceLinked="1"/>
        <c:majorTickMark val="out"/>
        <c:minorTickMark val="none"/>
        <c:tickLblPos val="nextTo"/>
        <c:crossAx val="167637760"/>
        <c:crosses val="autoZero"/>
        <c:crossBetween val="between"/>
      </c:valAx>
      <c:spPr>
        <a:noFill/>
        <a:ln w="25400">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fld id="{A2452DC9-356C-43BE-BB9B-92CB26CC5251}" type="datetime1">
              <a:rPr lang="en-US"/>
              <a:pPr>
                <a:defRPr/>
              </a:pPr>
              <a:t>3/17/2014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fld id="{B65532C4-8D48-488D-A708-E8CD53B042F4}" type="slidenum">
              <a:rPr lang="en-US"/>
              <a:pPr>
                <a:defRPr/>
              </a:pPr>
              <a:t>‹#›</a:t>
            </a:fld>
            <a:endParaRPr lang="en-US" dirty="0"/>
          </a:p>
        </p:txBody>
      </p:sp>
    </p:spTree>
    <p:extLst>
      <p:ext uri="{BB962C8B-B14F-4D97-AF65-F5344CB8AC3E}">
        <p14:creationId xmlns:p14="http://schemas.microsoft.com/office/powerpoint/2010/main" val="17492863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fld id="{573E75E9-A720-4F27-9A3E-876EFEE8F1E6}" type="slidenum">
              <a:rPr lang="en-US"/>
              <a:pPr>
                <a:defRPr/>
              </a:pPr>
              <a:t>‹#›</a:t>
            </a:fld>
            <a:endParaRPr lang="en-US" dirty="0"/>
          </a:p>
        </p:txBody>
      </p:sp>
    </p:spTree>
    <p:extLst>
      <p:ext uri="{BB962C8B-B14F-4D97-AF65-F5344CB8AC3E}">
        <p14:creationId xmlns:p14="http://schemas.microsoft.com/office/powerpoint/2010/main" val="33603542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CCF4B1F-D2B0-4654-B607-93AE4ADE37AA}" type="slidenum">
              <a:rPr lang="en-US" smtClean="0">
                <a:latin typeface="Arial" pitchFamily="34" charset="0"/>
                <a:ea typeface="ＭＳ Ｐゴシック"/>
                <a:cs typeface="ＭＳ Ｐゴシック"/>
              </a:rPr>
              <a:pPr/>
              <a:t>1</a:t>
            </a:fld>
            <a:endParaRPr lang="en-US" dirty="0" smtClean="0">
              <a:latin typeface="Arial" pitchFamily="34" charset="0"/>
              <a:ea typeface="ＭＳ Ｐゴシック"/>
              <a:cs typeface="ＭＳ Ｐゴシック"/>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Arial" charset="0"/>
            </a:endParaRPr>
          </a:p>
        </p:txBody>
      </p:sp>
      <p:sp>
        <p:nvSpPr>
          <p:cNvPr id="57348" name="Slide Number Placeholder 3"/>
          <p:cNvSpPr>
            <a:spLocks noGrp="1"/>
          </p:cNvSpPr>
          <p:nvPr>
            <p:ph type="sldNum" sz="quarter" idx="5"/>
          </p:nvPr>
        </p:nvSpPr>
        <p:spPr>
          <a:noFill/>
        </p:spPr>
        <p:txBody>
          <a:bodyPr/>
          <a:lstStyle/>
          <a:p>
            <a:fld id="{03F4E437-887C-4672-93A4-16F2EEC2DDC3}" type="slidenum">
              <a:rPr lang="en-US" smtClean="0">
                <a:latin typeface="Arial" charset="0"/>
                <a:ea typeface="MS PGothic" pitchFamily="34" charset="-128"/>
              </a:rPr>
              <a:pPr/>
              <a:t>13</a:t>
            </a:fld>
            <a:endParaRPr lang="en-US" dirty="0" smtClean="0">
              <a:latin typeface="Arial"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Arial" charset="0"/>
            </a:endParaRPr>
          </a:p>
        </p:txBody>
      </p:sp>
      <p:sp>
        <p:nvSpPr>
          <p:cNvPr id="58372" name="Slide Number Placeholder 3"/>
          <p:cNvSpPr>
            <a:spLocks noGrp="1"/>
          </p:cNvSpPr>
          <p:nvPr>
            <p:ph type="sldNum" sz="quarter" idx="5"/>
          </p:nvPr>
        </p:nvSpPr>
        <p:spPr>
          <a:noFill/>
        </p:spPr>
        <p:txBody>
          <a:bodyPr/>
          <a:lstStyle/>
          <a:p>
            <a:fld id="{36827737-1CE7-4B17-A499-13503B90A226}" type="slidenum">
              <a:rPr lang="en-US" smtClean="0">
                <a:latin typeface="Arial" charset="0"/>
                <a:ea typeface="MS PGothic" pitchFamily="34" charset="-128"/>
              </a:rPr>
              <a:pPr/>
              <a:t>14</a:t>
            </a:fld>
            <a:endParaRPr lang="en-US" dirty="0" smtClean="0">
              <a:latin typeface="Arial"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Arial" charset="0"/>
            </a:endParaRPr>
          </a:p>
        </p:txBody>
      </p:sp>
      <p:sp>
        <p:nvSpPr>
          <p:cNvPr id="59396" name="Slide Number Placeholder 3"/>
          <p:cNvSpPr>
            <a:spLocks noGrp="1"/>
          </p:cNvSpPr>
          <p:nvPr>
            <p:ph type="sldNum" sz="quarter" idx="5"/>
          </p:nvPr>
        </p:nvSpPr>
        <p:spPr>
          <a:noFill/>
        </p:spPr>
        <p:txBody>
          <a:bodyPr/>
          <a:lstStyle/>
          <a:p>
            <a:fld id="{1A06ED39-E3D1-408B-A451-1BF66244B7D1}" type="slidenum">
              <a:rPr lang="en-US" smtClean="0">
                <a:latin typeface="Arial" charset="0"/>
                <a:ea typeface="MS PGothic" pitchFamily="34" charset="-128"/>
              </a:rPr>
              <a:pPr/>
              <a:t>15</a:t>
            </a:fld>
            <a:endParaRPr lang="en-US" dirty="0" smtClean="0">
              <a:latin typeface="Arial"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latin typeface="Arial" charset="0"/>
            </a:endParaRPr>
          </a:p>
        </p:txBody>
      </p:sp>
      <p:sp>
        <p:nvSpPr>
          <p:cNvPr id="77828" name="Slide Number Placeholder 3"/>
          <p:cNvSpPr>
            <a:spLocks noGrp="1"/>
          </p:cNvSpPr>
          <p:nvPr>
            <p:ph type="sldNum" sz="quarter" idx="5"/>
          </p:nvPr>
        </p:nvSpPr>
        <p:spPr>
          <a:noFill/>
        </p:spPr>
        <p:txBody>
          <a:bodyPr/>
          <a:lstStyle/>
          <a:p>
            <a:fld id="{2D193160-FC43-4B7C-B863-A41832172757}" type="slidenum">
              <a:rPr lang="en-US" smtClean="0">
                <a:latin typeface="Arial" charset="0"/>
                <a:ea typeface="MS PGothic" pitchFamily="34" charset="-128"/>
              </a:rPr>
              <a:pPr/>
              <a:t>16</a:t>
            </a:fld>
            <a:endParaRPr lang="en-US" dirty="0" smtClean="0">
              <a:latin typeface="Arial"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smtClean="0">
                <a:latin typeface="Arial" charset="0"/>
              </a:rPr>
              <a:t>Linda YOU READ</a:t>
            </a:r>
          </a:p>
          <a:p>
            <a:r>
              <a:rPr lang="en-US" dirty="0" smtClean="0">
                <a:latin typeface="Arial" charset="0"/>
              </a:rPr>
              <a:t>This slide includes contact information and online resources for your laboratory. We hope the  sample documents in the Toolkit will be helpful for your laboratory.</a:t>
            </a:r>
          </a:p>
        </p:txBody>
      </p:sp>
      <p:sp>
        <p:nvSpPr>
          <p:cNvPr id="82948" name="Slide Number Placeholder 3"/>
          <p:cNvSpPr>
            <a:spLocks noGrp="1"/>
          </p:cNvSpPr>
          <p:nvPr>
            <p:ph type="sldNum" sz="quarter" idx="5"/>
          </p:nvPr>
        </p:nvSpPr>
        <p:spPr>
          <a:noFill/>
        </p:spPr>
        <p:txBody>
          <a:bodyPr/>
          <a:lstStyle/>
          <a:p>
            <a:fld id="{2F8EE6CF-C7F2-4407-8FEB-BAD9D7808054}" type="slidenum">
              <a:rPr lang="en-US" smtClean="0">
                <a:latin typeface="Arial" charset="0"/>
                <a:ea typeface="MS PGothic" pitchFamily="34" charset="-128"/>
              </a:rPr>
              <a:pPr/>
              <a:t>39</a:t>
            </a:fld>
            <a:endParaRPr lang="en-US" dirty="0" smtClean="0">
              <a:latin typeface="Arial"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latin typeface="Arial" charset="0"/>
            </a:endParaRPr>
          </a:p>
        </p:txBody>
      </p:sp>
      <p:sp>
        <p:nvSpPr>
          <p:cNvPr id="49156" name="Slide Number Placeholder 3"/>
          <p:cNvSpPr>
            <a:spLocks noGrp="1"/>
          </p:cNvSpPr>
          <p:nvPr>
            <p:ph type="sldNum" sz="quarter" idx="5"/>
          </p:nvPr>
        </p:nvSpPr>
        <p:spPr>
          <a:noFill/>
        </p:spPr>
        <p:txBody>
          <a:bodyPr/>
          <a:lstStyle/>
          <a:p>
            <a:fld id="{5695A70D-607A-4336-A9A2-C25F9AC81893}" type="slidenum">
              <a:rPr lang="en-US" smtClean="0">
                <a:latin typeface="Arial" charset="0"/>
                <a:ea typeface="MS PGothic" pitchFamily="34" charset="-128"/>
              </a:rPr>
              <a:pPr/>
              <a:t>4</a:t>
            </a:fld>
            <a:endParaRPr lang="en-US" dirty="0" smtClean="0">
              <a:latin typeface="Arial"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latin typeface="Arial" charset="0"/>
            </a:endParaRPr>
          </a:p>
        </p:txBody>
      </p:sp>
      <p:sp>
        <p:nvSpPr>
          <p:cNvPr id="50180" name="Slide Number Placeholder 3"/>
          <p:cNvSpPr>
            <a:spLocks noGrp="1"/>
          </p:cNvSpPr>
          <p:nvPr>
            <p:ph type="sldNum" sz="quarter" idx="5"/>
          </p:nvPr>
        </p:nvSpPr>
        <p:spPr>
          <a:noFill/>
        </p:spPr>
        <p:txBody>
          <a:bodyPr/>
          <a:lstStyle/>
          <a:p>
            <a:fld id="{369EF683-906D-4E1D-ACDA-8B0793DC3CA2}" type="slidenum">
              <a:rPr lang="en-US" smtClean="0">
                <a:latin typeface="Arial" charset="0"/>
                <a:ea typeface="MS PGothic" pitchFamily="34" charset="-128"/>
              </a:rPr>
              <a:pPr/>
              <a:t>6</a:t>
            </a:fld>
            <a:endParaRPr lang="en-US" dirty="0" smtClean="0">
              <a:latin typeface="Arial"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latin typeface="Arial" charset="0"/>
            </a:endParaRPr>
          </a:p>
        </p:txBody>
      </p:sp>
      <p:sp>
        <p:nvSpPr>
          <p:cNvPr id="51204" name="Slide Number Placeholder 3"/>
          <p:cNvSpPr>
            <a:spLocks noGrp="1"/>
          </p:cNvSpPr>
          <p:nvPr>
            <p:ph type="sldNum" sz="quarter" idx="5"/>
          </p:nvPr>
        </p:nvSpPr>
        <p:spPr>
          <a:noFill/>
        </p:spPr>
        <p:txBody>
          <a:bodyPr/>
          <a:lstStyle/>
          <a:p>
            <a:fld id="{70DE5A25-F583-496A-94F9-353D83DF0661}" type="slidenum">
              <a:rPr lang="en-US" smtClean="0">
                <a:latin typeface="Arial" charset="0"/>
                <a:ea typeface="MS PGothic" pitchFamily="34" charset="-128"/>
              </a:rPr>
              <a:pPr/>
              <a:t>7</a:t>
            </a:fld>
            <a:endParaRPr lang="en-US" dirty="0" smtClean="0">
              <a:latin typeface="Arial"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
        <p:nvSpPr>
          <p:cNvPr id="52228" name="Slide Number Placeholder 3"/>
          <p:cNvSpPr>
            <a:spLocks noGrp="1"/>
          </p:cNvSpPr>
          <p:nvPr>
            <p:ph type="sldNum" sz="quarter" idx="5"/>
          </p:nvPr>
        </p:nvSpPr>
        <p:spPr>
          <a:noFill/>
        </p:spPr>
        <p:txBody>
          <a:bodyPr/>
          <a:lstStyle/>
          <a:p>
            <a:fld id="{214E981B-CEDC-4C6D-9B76-C21A9EAF378B}" type="slidenum">
              <a:rPr lang="en-US" smtClean="0">
                <a:latin typeface="Arial" charset="0"/>
                <a:ea typeface="MS PGothic" pitchFamily="34" charset="-128"/>
              </a:rPr>
              <a:pPr/>
              <a:t>8</a:t>
            </a:fld>
            <a:endParaRPr lang="en-US" dirty="0" smtClean="0">
              <a:latin typeface="Arial"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Arial" charset="0"/>
            </a:endParaRPr>
          </a:p>
        </p:txBody>
      </p:sp>
      <p:sp>
        <p:nvSpPr>
          <p:cNvPr id="53252" name="Slide Number Placeholder 3"/>
          <p:cNvSpPr>
            <a:spLocks noGrp="1"/>
          </p:cNvSpPr>
          <p:nvPr>
            <p:ph type="sldNum" sz="quarter" idx="5"/>
          </p:nvPr>
        </p:nvSpPr>
        <p:spPr>
          <a:noFill/>
        </p:spPr>
        <p:txBody>
          <a:bodyPr/>
          <a:lstStyle/>
          <a:p>
            <a:fld id="{B1EABF84-D3C3-4033-8055-6C928C773072}" type="slidenum">
              <a:rPr lang="en-US" smtClean="0">
                <a:latin typeface="Arial" charset="0"/>
                <a:ea typeface="MS PGothic" pitchFamily="34" charset="-128"/>
              </a:rPr>
              <a:pPr/>
              <a:t>9</a:t>
            </a:fld>
            <a:endParaRPr lang="en-US" dirty="0" smtClean="0">
              <a:latin typeface="Arial"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
        <p:nvSpPr>
          <p:cNvPr id="54276" name="Slide Number Placeholder 3"/>
          <p:cNvSpPr>
            <a:spLocks noGrp="1"/>
          </p:cNvSpPr>
          <p:nvPr>
            <p:ph type="sldNum" sz="quarter" idx="5"/>
          </p:nvPr>
        </p:nvSpPr>
        <p:spPr>
          <a:noFill/>
        </p:spPr>
        <p:txBody>
          <a:bodyPr/>
          <a:lstStyle/>
          <a:p>
            <a:fld id="{02F39D0A-D808-4C07-83A0-61B1475A2279}" type="slidenum">
              <a:rPr lang="en-US" smtClean="0">
                <a:latin typeface="Arial" charset="0"/>
                <a:ea typeface="MS PGothic" pitchFamily="34" charset="-128"/>
              </a:rPr>
              <a:pPr/>
              <a:t>10</a:t>
            </a:fld>
            <a:endParaRPr lang="en-US" dirty="0" smtClean="0">
              <a:latin typeface="Arial"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Arial" charset="0"/>
            </a:endParaRPr>
          </a:p>
        </p:txBody>
      </p:sp>
      <p:sp>
        <p:nvSpPr>
          <p:cNvPr id="55300" name="Slide Number Placeholder 3"/>
          <p:cNvSpPr>
            <a:spLocks noGrp="1"/>
          </p:cNvSpPr>
          <p:nvPr>
            <p:ph type="sldNum" sz="quarter" idx="5"/>
          </p:nvPr>
        </p:nvSpPr>
        <p:spPr>
          <a:noFill/>
        </p:spPr>
        <p:txBody>
          <a:bodyPr/>
          <a:lstStyle/>
          <a:p>
            <a:fld id="{85992C2B-5E7F-4CD0-8F56-14EB66C494D8}" type="slidenum">
              <a:rPr lang="en-US" smtClean="0">
                <a:latin typeface="Arial" charset="0"/>
                <a:ea typeface="MS PGothic" pitchFamily="34" charset="-128"/>
              </a:rPr>
              <a:pPr/>
              <a:t>11</a:t>
            </a:fld>
            <a:endParaRPr lang="en-US" dirty="0" smtClean="0">
              <a:latin typeface="Arial"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Arial" charset="0"/>
            </a:endParaRPr>
          </a:p>
        </p:txBody>
      </p:sp>
      <p:sp>
        <p:nvSpPr>
          <p:cNvPr id="56324" name="Slide Number Placeholder 3"/>
          <p:cNvSpPr>
            <a:spLocks noGrp="1"/>
          </p:cNvSpPr>
          <p:nvPr>
            <p:ph type="sldNum" sz="quarter" idx="5"/>
          </p:nvPr>
        </p:nvSpPr>
        <p:spPr>
          <a:noFill/>
        </p:spPr>
        <p:txBody>
          <a:bodyPr/>
          <a:lstStyle/>
          <a:p>
            <a:fld id="{660099B5-3BA2-4640-B109-61D095981296}" type="slidenum">
              <a:rPr lang="en-US" smtClean="0">
                <a:latin typeface="Arial" charset="0"/>
                <a:ea typeface="MS PGothic" pitchFamily="34" charset="-128"/>
              </a:rPr>
              <a:pPr/>
              <a:t>12</a:t>
            </a:fld>
            <a:endParaRPr lang="en-US" dirty="0" smtClean="0">
              <a:latin typeface="Arial"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eo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2" y="1524000"/>
            <a:ext cx="9144000" cy="2861733"/>
          </a:xfrm>
          <a:prstGeom prst="rect">
            <a:avLst/>
          </a:prstGeom>
        </p:spPr>
      </p:pic>
      <p:cxnSp>
        <p:nvCxnSpPr>
          <p:cNvPr id="5" name="Straight Connector 17"/>
          <p:cNvCxnSpPr>
            <a:cxnSpLocks noChangeShapeType="1"/>
          </p:cNvCxnSpPr>
          <p:nvPr userDrawn="1"/>
        </p:nvCxnSpPr>
        <p:spPr bwMode="auto">
          <a:xfrm>
            <a:off x="0" y="4376738"/>
            <a:ext cx="9144000" cy="1587"/>
          </a:xfrm>
          <a:prstGeom prst="line">
            <a:avLst/>
          </a:prstGeom>
          <a:noFill/>
          <a:ln w="76200">
            <a:solidFill>
              <a:srgbClr val="FDC82F"/>
            </a:solidFill>
            <a:round/>
            <a:headEnd/>
            <a:tailEnd/>
          </a:ln>
        </p:spPr>
      </p:cxnSp>
      <p:pic>
        <p:nvPicPr>
          <p:cNvPr id="6" name="Picture 14" descr="CAP_logo_ST_RGB.png"/>
          <p:cNvPicPr>
            <a:picLocks noChangeAspect="1"/>
          </p:cNvPicPr>
          <p:nvPr userDrawn="1"/>
        </p:nvPicPr>
        <p:blipFill>
          <a:blip r:embed="rId3"/>
          <a:srcRect/>
          <a:stretch>
            <a:fillRect/>
          </a:stretch>
        </p:blipFill>
        <p:spPr bwMode="auto">
          <a:xfrm>
            <a:off x="457200" y="449263"/>
            <a:ext cx="2298700" cy="738187"/>
          </a:xfrm>
          <a:prstGeom prst="rect">
            <a:avLst/>
          </a:prstGeom>
          <a:noFill/>
          <a:ln w="9525">
            <a:noFill/>
            <a:miter lim="800000"/>
            <a:headEnd/>
            <a:tailEnd/>
          </a:ln>
        </p:spPr>
      </p:pic>
      <p:sp>
        <p:nvSpPr>
          <p:cNvPr id="2" name="Title 1"/>
          <p:cNvSpPr>
            <a:spLocks noGrp="1"/>
          </p:cNvSpPr>
          <p:nvPr>
            <p:ph type="ctrTitle"/>
          </p:nvPr>
        </p:nvSpPr>
        <p:spPr>
          <a:xfrm>
            <a:off x="457200" y="4419600"/>
            <a:ext cx="8229600" cy="860425"/>
          </a:xfrm>
        </p:spPr>
        <p:txBody>
          <a:bodyPr>
            <a:normAutofit/>
          </a:bodyPr>
          <a:lstStyle>
            <a:lvl1pPr>
              <a:defRPr sz="2400" b="1"/>
            </a:lvl1pPr>
          </a:lstStyle>
          <a:p>
            <a:r>
              <a:rPr lang="en-US" smtClean="0"/>
              <a:t>Click to edit Master title style</a:t>
            </a:r>
            <a:endParaRPr lang="en-US" dirty="0"/>
          </a:p>
        </p:txBody>
      </p:sp>
      <p:sp>
        <p:nvSpPr>
          <p:cNvPr id="3" name="Subtitle 2"/>
          <p:cNvSpPr>
            <a:spLocks noGrp="1"/>
          </p:cNvSpPr>
          <p:nvPr>
            <p:ph type="subTitle" idx="1"/>
          </p:nvPr>
        </p:nvSpPr>
        <p:spPr>
          <a:xfrm>
            <a:off x="457200" y="5257800"/>
            <a:ext cx="8229600" cy="609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B4863057-7E68-43DF-833F-C691E353D2D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lvl2pPr>
            <a:lvl3pPr marL="1143000" marR="0" indent="-228600" algn="l" defTabSz="457200" rtl="0" eaLnBrk="1" fontAlgn="base" latinLnBrk="0" hangingPunct="1">
              <a:lnSpc>
                <a:spcPct val="100000"/>
              </a:lnSpc>
              <a:spcBef>
                <a:spcPct val="0"/>
              </a:spcBef>
              <a:spcAft>
                <a:spcPts val="200"/>
              </a:spcAft>
              <a:buClr>
                <a:srgbClr val="00549F"/>
              </a:buClr>
              <a:buSzPct val="100000"/>
              <a:buFont typeface="Century Gothic" pitchFamily="34" charset="0"/>
              <a:buChar char="–"/>
              <a:tabLst/>
              <a:defRPr baseline="0"/>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p:txBody>
          <a:bodyPr/>
          <a:lstStyle>
            <a:lvl1pPr>
              <a:defRPr/>
            </a:lvl1pPr>
          </a:lstStyle>
          <a:p>
            <a:pPr>
              <a:defRPr/>
            </a:pPr>
            <a:r>
              <a:rPr lang="en-US" dirty="0" smtClean="0"/>
              <a:t>©2014 College of American Pathologists. All rights reserved.</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C0D05D7-162B-4A0E-BA63-040087C285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400"/>
            </a:lvl1pPr>
            <a:lvl2pPr>
              <a:defRPr sz="14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1400"/>
            </a:lvl1pPr>
            <a:lvl2pPr>
              <a:defRPr sz="1400"/>
            </a:lvl2pPr>
            <a:lvl3pPr>
              <a:defRPr sz="1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pPr>
              <a:defRPr/>
            </a:pPr>
            <a:r>
              <a:rPr lang="en-US" dirty="0" smtClean="0"/>
              <a:t>©2014 College of American Pathologists. All rights reserved.</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20DD109-D0F8-4CDD-9DC9-FA2A5F06E91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400"/>
            </a:lvl1pPr>
            <a:lvl2pPr>
              <a:defRPr sz="14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400"/>
            </a:lvl1pPr>
            <a:lvl2pPr>
              <a:defRPr sz="1400"/>
            </a:lvl2pPr>
            <a:lvl3pPr>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pPr>
              <a:defRPr/>
            </a:pPr>
            <a:r>
              <a:rPr lang="en-US" dirty="0" smtClean="0"/>
              <a:t>©2014 College of American Pathologists. All rights reserved.</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6B88DB65-A119-423C-869E-5A4F437C34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dirty="0" smtClean="0"/>
              <a:t>©2014 College of American Pathologists. All rights reserved.</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E56D7541-24FE-4325-8450-D6EED077A9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5800"/>
            <a:ext cx="8229600" cy="550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0"/>
            <a:endParaRPr lang="en-US" smtClean="0"/>
          </a:p>
        </p:txBody>
      </p:sp>
      <p:sp>
        <p:nvSpPr>
          <p:cNvPr id="5" name="Footer Placeholder 4"/>
          <p:cNvSpPr>
            <a:spLocks noGrp="1"/>
          </p:cNvSpPr>
          <p:nvPr>
            <p:ph type="ftr" sz="quarter" idx="3"/>
          </p:nvPr>
        </p:nvSpPr>
        <p:spPr>
          <a:xfrm>
            <a:off x="457200" y="6477000"/>
            <a:ext cx="3200400" cy="244475"/>
          </a:xfrm>
          <a:prstGeom prst="rect">
            <a:avLst/>
          </a:prstGeom>
        </p:spPr>
        <p:txBody>
          <a:bodyPr vert="horz" wrap="square" lIns="91440" tIns="45720" rIns="91440" bIns="45720" numCol="1" anchor="b" anchorCtr="0" compatLnSpc="1">
            <a:prstTxWarp prst="textNoShape">
              <a:avLst/>
            </a:prstTxWarp>
          </a:bodyPr>
          <a:lstStyle>
            <a:lvl1pPr eaLnBrk="0" hangingPunct="0">
              <a:defRPr sz="800" dirty="0" smtClean="0">
                <a:solidFill>
                  <a:srgbClr val="7F7F7F"/>
                </a:solidFill>
                <a:latin typeface="Century Gothic" pitchFamily="-108" charset="0"/>
                <a:ea typeface="ＭＳ Ｐゴシック" pitchFamily="-108" charset="-128"/>
                <a:cs typeface="ＭＳ Ｐゴシック" pitchFamily="-108" charset="-128"/>
              </a:defRPr>
            </a:lvl1pPr>
          </a:lstStyle>
          <a:p>
            <a:pPr>
              <a:defRPr/>
            </a:pPr>
            <a:r>
              <a:rPr lang="en-US" dirty="0" smtClean="0"/>
              <a:t>©2014 College of American Pathologists. All rights reserved.</a:t>
            </a:r>
            <a:endParaRPr lang="en-US" dirty="0"/>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800">
                <a:solidFill>
                  <a:srgbClr val="7F7F7F"/>
                </a:solidFill>
                <a:latin typeface="Arial" pitchFamily="-108" charset="0"/>
                <a:ea typeface="ＭＳ Ｐゴシック" pitchFamily="-108" charset="-128"/>
                <a:cs typeface="ＭＳ Ｐゴシック" pitchFamily="-108" charset="-128"/>
              </a:defRPr>
            </a:lvl1pPr>
          </a:lstStyle>
          <a:p>
            <a:pPr>
              <a:defRPr/>
            </a:pPr>
            <a:fld id="{BE86BAD1-3D37-4D3F-88D6-E7B700FB63E2}" type="slidenum">
              <a:rPr lang="en-US"/>
              <a:pPr>
                <a:defRPr/>
              </a:pPr>
              <a:t>‹#›</a:t>
            </a:fld>
            <a:endParaRPr lang="en-US" dirty="0"/>
          </a:p>
        </p:txBody>
      </p:sp>
      <p:cxnSp>
        <p:nvCxnSpPr>
          <p:cNvPr id="1030" name="Straight Connector 10"/>
          <p:cNvCxnSpPr>
            <a:cxnSpLocks noChangeShapeType="1"/>
          </p:cNvCxnSpPr>
          <p:nvPr/>
        </p:nvCxnSpPr>
        <p:spPr bwMode="auto">
          <a:xfrm>
            <a:off x="457200" y="1304925"/>
            <a:ext cx="8229600" cy="1588"/>
          </a:xfrm>
          <a:prstGeom prst="line">
            <a:avLst/>
          </a:prstGeom>
          <a:noFill/>
          <a:ln w="38100">
            <a:solidFill>
              <a:srgbClr val="FDC82F"/>
            </a:solidFill>
            <a:round/>
            <a:headEnd/>
            <a:tailEnd/>
          </a:ln>
        </p:spPr>
      </p:cxnSp>
    </p:spTree>
  </p:cSld>
  <p:clrMap bg1="lt1" tx1="dk1" bg2="lt2" tx2="dk2" accent1="accent1" accent2="accent2" accent3="accent3" accent4="accent4" accent5="accent5" accent6="accent6" hlink="hlink" folHlink="folHlink"/>
  <p:sldLayoutIdLst>
    <p:sldLayoutId id="2147483849" r:id="rId1"/>
    <p:sldLayoutId id="2147483845" r:id="rId2"/>
    <p:sldLayoutId id="2147483846" r:id="rId3"/>
    <p:sldLayoutId id="2147483847" r:id="rId4"/>
    <p:sldLayoutId id="2147483848" r:id="rId5"/>
    <p:sldLayoutId id="2147483850" r:id="rId6"/>
  </p:sldLayoutIdLst>
  <p:hf hdr="0" dt="0"/>
  <p:txStyles>
    <p:titleStyle>
      <a:lvl1pPr algn="l" defTabSz="457200" rtl="0" eaLnBrk="1" fontAlgn="base" hangingPunct="1">
        <a:spcBef>
          <a:spcPct val="0"/>
        </a:spcBef>
        <a:spcAft>
          <a:spcPct val="0"/>
        </a:spcAft>
        <a:defRPr sz="2000" b="1" kern="1200">
          <a:solidFill>
            <a:srgbClr val="00549F"/>
          </a:solidFill>
          <a:latin typeface="Century Gothic"/>
          <a:ea typeface="ＭＳ Ｐゴシック" pitchFamily="-107" charset="-128"/>
          <a:cs typeface="Century Gothic"/>
        </a:defRPr>
      </a:lvl1pPr>
      <a:lvl2pPr algn="l" defTabSz="457200" rtl="0" eaLnBrk="1" fontAlgn="base" hangingPunct="1">
        <a:spcBef>
          <a:spcPct val="0"/>
        </a:spcBef>
        <a:spcAft>
          <a:spcPct val="0"/>
        </a:spcAft>
        <a:defRPr sz="2000">
          <a:solidFill>
            <a:srgbClr val="00549F"/>
          </a:solidFill>
          <a:latin typeface="Century Gothic" pitchFamily="-107" charset="0"/>
          <a:ea typeface="ＭＳ Ｐゴシック" pitchFamily="-107" charset="-128"/>
          <a:cs typeface="Century Gothic" pitchFamily="-108" charset="0"/>
        </a:defRPr>
      </a:lvl2pPr>
      <a:lvl3pPr algn="l" defTabSz="457200" rtl="0" eaLnBrk="1" fontAlgn="base" hangingPunct="1">
        <a:spcBef>
          <a:spcPct val="0"/>
        </a:spcBef>
        <a:spcAft>
          <a:spcPct val="0"/>
        </a:spcAft>
        <a:defRPr sz="2000">
          <a:solidFill>
            <a:srgbClr val="00549F"/>
          </a:solidFill>
          <a:latin typeface="Century Gothic" pitchFamily="-107" charset="0"/>
          <a:ea typeface="ＭＳ Ｐゴシック" pitchFamily="-107" charset="-128"/>
          <a:cs typeface="Century Gothic" pitchFamily="-108" charset="0"/>
        </a:defRPr>
      </a:lvl3pPr>
      <a:lvl4pPr algn="l" defTabSz="457200" rtl="0" eaLnBrk="1" fontAlgn="base" hangingPunct="1">
        <a:spcBef>
          <a:spcPct val="0"/>
        </a:spcBef>
        <a:spcAft>
          <a:spcPct val="0"/>
        </a:spcAft>
        <a:defRPr sz="2000">
          <a:solidFill>
            <a:srgbClr val="00549F"/>
          </a:solidFill>
          <a:latin typeface="Century Gothic" pitchFamily="-107" charset="0"/>
          <a:ea typeface="ＭＳ Ｐゴシック" pitchFamily="-107" charset="-128"/>
          <a:cs typeface="Century Gothic" pitchFamily="-108" charset="0"/>
        </a:defRPr>
      </a:lvl4pPr>
      <a:lvl5pPr algn="l" defTabSz="457200" rtl="0" eaLnBrk="1" fontAlgn="base" hangingPunct="1">
        <a:spcBef>
          <a:spcPct val="0"/>
        </a:spcBef>
        <a:spcAft>
          <a:spcPct val="0"/>
        </a:spcAft>
        <a:defRPr sz="2000">
          <a:solidFill>
            <a:srgbClr val="00549F"/>
          </a:solidFill>
          <a:latin typeface="Century Gothic" pitchFamily="-107" charset="0"/>
          <a:ea typeface="ＭＳ Ｐゴシック" pitchFamily="-107" charset="-128"/>
          <a:cs typeface="Century Gothic" pitchFamily="-108" charset="0"/>
        </a:defRPr>
      </a:lvl5pPr>
      <a:lvl6pPr marL="457200" algn="l" defTabSz="457200" rtl="0" eaLnBrk="1" fontAlgn="base" hangingPunct="1">
        <a:spcBef>
          <a:spcPct val="0"/>
        </a:spcBef>
        <a:spcAft>
          <a:spcPct val="0"/>
        </a:spcAft>
        <a:defRPr sz="2800">
          <a:solidFill>
            <a:srgbClr val="00549F"/>
          </a:solidFill>
          <a:latin typeface="Century Gothic" pitchFamily="-107" charset="0"/>
          <a:ea typeface="ＭＳ Ｐゴシック" pitchFamily="-107" charset="-128"/>
        </a:defRPr>
      </a:lvl6pPr>
      <a:lvl7pPr marL="914400" algn="l" defTabSz="457200" rtl="0" eaLnBrk="1" fontAlgn="base" hangingPunct="1">
        <a:spcBef>
          <a:spcPct val="0"/>
        </a:spcBef>
        <a:spcAft>
          <a:spcPct val="0"/>
        </a:spcAft>
        <a:defRPr sz="2800">
          <a:solidFill>
            <a:srgbClr val="00549F"/>
          </a:solidFill>
          <a:latin typeface="Century Gothic" pitchFamily="-107" charset="0"/>
          <a:ea typeface="ＭＳ Ｐゴシック" pitchFamily="-107" charset="-128"/>
        </a:defRPr>
      </a:lvl7pPr>
      <a:lvl8pPr marL="1371600" algn="l" defTabSz="457200" rtl="0" eaLnBrk="1" fontAlgn="base" hangingPunct="1">
        <a:spcBef>
          <a:spcPct val="0"/>
        </a:spcBef>
        <a:spcAft>
          <a:spcPct val="0"/>
        </a:spcAft>
        <a:defRPr sz="2800">
          <a:solidFill>
            <a:srgbClr val="00549F"/>
          </a:solidFill>
          <a:latin typeface="Century Gothic" pitchFamily="-107" charset="0"/>
          <a:ea typeface="ＭＳ Ｐゴシック" pitchFamily="-107" charset="-128"/>
        </a:defRPr>
      </a:lvl8pPr>
      <a:lvl9pPr marL="1828800" algn="l" defTabSz="457200" rtl="0" eaLnBrk="1" fontAlgn="base" hangingPunct="1">
        <a:spcBef>
          <a:spcPct val="0"/>
        </a:spcBef>
        <a:spcAft>
          <a:spcPct val="0"/>
        </a:spcAft>
        <a:defRPr sz="2800">
          <a:solidFill>
            <a:srgbClr val="00549F"/>
          </a:solidFill>
          <a:latin typeface="Century Gothic" pitchFamily="-107" charset="0"/>
          <a:ea typeface="ＭＳ Ｐゴシック" pitchFamily="-107" charset="-128"/>
        </a:defRPr>
      </a:lvl9pPr>
    </p:titleStyle>
    <p:bodyStyle>
      <a:lvl1pPr marL="342900" indent="-342900" algn="l" defTabSz="457200" rtl="0" eaLnBrk="1" fontAlgn="base" hangingPunct="1">
        <a:spcBef>
          <a:spcPts val="1200"/>
        </a:spcBef>
        <a:spcAft>
          <a:spcPct val="0"/>
        </a:spcAft>
        <a:buClr>
          <a:srgbClr val="00549F"/>
        </a:buClr>
        <a:buSzPct val="100000"/>
        <a:buFont typeface="Arial" pitchFamily="34" charset="0"/>
        <a:buChar char="•"/>
        <a:defRPr sz="1400" kern="1200">
          <a:solidFill>
            <a:schemeClr val="tx1"/>
          </a:solidFill>
          <a:latin typeface="Century Gothic"/>
          <a:ea typeface="ＭＳ Ｐゴシック" pitchFamily="-107" charset="-128"/>
          <a:cs typeface="Century Gothic"/>
        </a:defRPr>
      </a:lvl1pPr>
      <a:lvl2pPr marL="742950" indent="-285750" algn="l" defTabSz="457200" rtl="0" eaLnBrk="1" fontAlgn="base" hangingPunct="1">
        <a:spcBef>
          <a:spcPts val="200"/>
        </a:spcBef>
        <a:spcAft>
          <a:spcPts val="200"/>
        </a:spcAft>
        <a:buClr>
          <a:srgbClr val="00549F"/>
        </a:buClr>
        <a:buSzPct val="100000"/>
        <a:buFont typeface="Courier New" pitchFamily="49" charset="0"/>
        <a:buChar char="o"/>
        <a:defRPr sz="1400" kern="1200">
          <a:solidFill>
            <a:schemeClr val="tx1"/>
          </a:solidFill>
          <a:latin typeface="Century Gothic"/>
          <a:ea typeface="ＭＳ Ｐゴシック" pitchFamily="-107" charset="-128"/>
          <a:cs typeface="Century Gothic"/>
        </a:defRPr>
      </a:lvl2pPr>
      <a:lvl3pPr marL="1143000" indent="-228600" algn="l" defTabSz="457200" rtl="0" eaLnBrk="1" fontAlgn="base" hangingPunct="1">
        <a:spcBef>
          <a:spcPct val="0"/>
        </a:spcBef>
        <a:spcAft>
          <a:spcPts val="200"/>
        </a:spcAft>
        <a:buClr>
          <a:srgbClr val="00549F"/>
        </a:buClr>
        <a:buSzPct val="100000"/>
        <a:buFont typeface="Century Gothic" pitchFamily="34" charset="0"/>
        <a:buChar char="–"/>
        <a:defRPr sz="1400" kern="1200">
          <a:solidFill>
            <a:schemeClr val="tx1"/>
          </a:solidFill>
          <a:latin typeface="Century Gothic"/>
          <a:ea typeface="ＭＳ Ｐゴシック" pitchFamily="-107" charset="-128"/>
          <a:cs typeface="Century Gothic"/>
        </a:defRPr>
      </a:lvl3pPr>
      <a:lvl4pPr marL="1600200" indent="-228600" algn="l" defTabSz="457200" rtl="0" eaLnBrk="1" fontAlgn="base" hangingPunct="1">
        <a:spcBef>
          <a:spcPct val="20000"/>
        </a:spcBef>
        <a:spcAft>
          <a:spcPct val="0"/>
        </a:spcAft>
        <a:buFont typeface="Arial" pitchFamily="34" charset="0"/>
        <a:buChar char="–"/>
        <a:defRPr sz="1400" kern="1200">
          <a:solidFill>
            <a:schemeClr val="tx1"/>
          </a:solidFill>
          <a:latin typeface="Century Gothic"/>
          <a:ea typeface="ＭＳ Ｐゴシック" pitchFamily="-107" charset="-128"/>
          <a:cs typeface="Century Gothic"/>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Century Gothic"/>
          <a:ea typeface="ＭＳ Ｐゴシック" pitchFamily="-107" charset="-128"/>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ccred@ca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ap.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dirty="0" smtClean="0">
                <a:latin typeface="Century Gothic" pitchFamily="34" charset="0"/>
                <a:ea typeface="ＭＳ Ｐゴシック"/>
                <a:cs typeface="Century Gothic" pitchFamily="34" charset="0"/>
              </a:rPr>
              <a:t>Preparing Your Point of Care Testing Program for a CAP Inspection</a:t>
            </a:r>
          </a:p>
        </p:txBody>
      </p:sp>
      <p:sp>
        <p:nvSpPr>
          <p:cNvPr id="4099" name="Rectangle 3"/>
          <p:cNvSpPr>
            <a:spLocks noGrp="1" noChangeArrowheads="1"/>
          </p:cNvSpPr>
          <p:nvPr>
            <p:ph type="subTitle" idx="1"/>
          </p:nvPr>
        </p:nvSpPr>
        <p:spPr>
          <a:xfrm>
            <a:off x="457200" y="5257800"/>
            <a:ext cx="8229600" cy="1524000"/>
          </a:xfrm>
        </p:spPr>
        <p:txBody>
          <a:bodyPr/>
          <a:lstStyle/>
          <a:p>
            <a:pPr>
              <a:spcBef>
                <a:spcPts val="600"/>
              </a:spcBef>
            </a:pPr>
            <a:r>
              <a:rPr lang="en-US" b="1" dirty="0" smtClean="0">
                <a:solidFill>
                  <a:srgbClr val="898989"/>
                </a:solidFill>
                <a:latin typeface="Century Gothic" pitchFamily="34" charset="0"/>
                <a:ea typeface="ＭＳ Ｐゴシック"/>
                <a:cs typeface="Century Gothic" pitchFamily="34" charset="0"/>
              </a:rPr>
              <a:t>Adrienne M. Malta, MBA, MT(ASCP), Sr. Manager, Inspection Services</a:t>
            </a:r>
          </a:p>
          <a:p>
            <a:pPr>
              <a:spcBef>
                <a:spcPts val="600"/>
              </a:spcBef>
            </a:pPr>
            <a:r>
              <a:rPr lang="en-US" b="1" dirty="0" smtClean="0">
                <a:solidFill>
                  <a:srgbClr val="898989"/>
                </a:solidFill>
                <a:latin typeface="Century Gothic" pitchFamily="34" charset="0"/>
                <a:ea typeface="ＭＳ Ｐゴシック"/>
                <a:cs typeface="Century Gothic" pitchFamily="34" charset="0"/>
              </a:rPr>
              <a:t>College of American Pathologists</a:t>
            </a:r>
          </a:p>
          <a:p>
            <a:r>
              <a:rPr lang="en-US" b="1" dirty="0" smtClean="0">
                <a:solidFill>
                  <a:srgbClr val="898989"/>
                </a:solidFill>
                <a:latin typeface="Century Gothic" pitchFamily="34" charset="0"/>
                <a:ea typeface="ＭＳ Ｐゴシック"/>
                <a:cs typeface="Century Gothic" pitchFamily="34" charset="0"/>
              </a:rPr>
              <a:t/>
            </a:r>
            <a:br>
              <a:rPr lang="en-US" b="1" dirty="0" smtClean="0">
                <a:solidFill>
                  <a:srgbClr val="898989"/>
                </a:solidFill>
                <a:latin typeface="Century Gothic" pitchFamily="34" charset="0"/>
                <a:ea typeface="ＭＳ Ｐゴシック"/>
                <a:cs typeface="Century Gothic" pitchFamily="34" charset="0"/>
              </a:rPr>
            </a:br>
            <a:r>
              <a:rPr lang="en-US" dirty="0" smtClean="0">
                <a:solidFill>
                  <a:srgbClr val="898989"/>
                </a:solidFill>
                <a:latin typeface="Century Gothic" pitchFamily="34" charset="0"/>
                <a:ea typeface="ＭＳ Ｐゴシック"/>
                <a:cs typeface="Century Gothic" pitchFamily="34" charset="0"/>
              </a:rPr>
              <a:t>March 20, 2014</a:t>
            </a:r>
          </a:p>
        </p:txBody>
      </p:sp>
      <p:sp>
        <p:nvSpPr>
          <p:cNvPr id="4100" name="Text Box 44"/>
          <p:cNvSpPr txBox="1">
            <a:spLocks noChangeArrowheads="1"/>
          </p:cNvSpPr>
          <p:nvPr/>
        </p:nvSpPr>
        <p:spPr bwMode="auto">
          <a:xfrm>
            <a:off x="5943600" y="6240463"/>
            <a:ext cx="2743200" cy="338137"/>
          </a:xfrm>
          <a:prstGeom prst="rect">
            <a:avLst/>
          </a:prstGeom>
          <a:noFill/>
          <a:ln w="9525">
            <a:noFill/>
            <a:miter lim="800000"/>
            <a:headEnd/>
            <a:tailEnd/>
          </a:ln>
        </p:spPr>
        <p:txBody>
          <a:bodyPr>
            <a:spAutoFit/>
          </a:bodyPr>
          <a:lstStyle/>
          <a:p>
            <a:pPr algn="r" eaLnBrk="0" hangingPunct="0"/>
            <a:r>
              <a:rPr lang="en-US" sz="1600" b="1" dirty="0" smtClean="0">
                <a:solidFill>
                  <a:srgbClr val="00549F"/>
                </a:solidFill>
                <a:latin typeface="Century Gothic" pitchFamily="34" charset="0"/>
              </a:rPr>
              <a:t>cap.org</a:t>
            </a:r>
            <a:endParaRPr lang="en-US" sz="900" b="1" dirty="0">
              <a:solidFill>
                <a:srgbClr val="00549F"/>
              </a:solidFill>
              <a:latin typeface="Century Gothic" pitchFamily="34" charset="0"/>
            </a:endParaRPr>
          </a:p>
        </p:txBody>
      </p:sp>
      <p:sp>
        <p:nvSpPr>
          <p:cNvPr id="6" name="Footer Placeholder 15"/>
          <p:cNvSpPr txBox="1">
            <a:spLocks/>
          </p:cNvSpPr>
          <p:nvPr/>
        </p:nvSpPr>
        <p:spPr bwMode="auto">
          <a:xfrm>
            <a:off x="152400" y="6477000"/>
            <a:ext cx="3200400" cy="24447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7F7F7F"/>
                </a:solidFill>
                <a:effectLst/>
                <a:uLnTx/>
                <a:uFillTx/>
                <a:latin typeface="Arial" charset="0"/>
                <a:ea typeface="MS PGothic" pitchFamily="34" charset="-128"/>
                <a:cs typeface="ＭＳ Ｐゴシック" pitchFamily="-108" charset="-128"/>
              </a:rPr>
              <a:t>©2014 College of American Pathologists. All rights reserved.</a:t>
            </a: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400" b="1" dirty="0" smtClean="0">
                <a:latin typeface="Century Gothic" pitchFamily="34" charset="0"/>
                <a:cs typeface="Century Gothic" pitchFamily="34" charset="0"/>
              </a:rPr>
              <a:t>COM.10000		Procedure Manual</a:t>
            </a:r>
          </a:p>
        </p:txBody>
      </p:sp>
      <p:sp>
        <p:nvSpPr>
          <p:cNvPr id="16387"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A complete procedure manual is available at the workbench or in the work area.</a:t>
            </a: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Procedure manual not in work area</a:t>
            </a:r>
          </a:p>
          <a:p>
            <a:pPr lvl="1" eaLnBrk="1" hangingPunct="1"/>
            <a:r>
              <a:rPr lang="en-US" sz="2000" dirty="0" smtClean="0">
                <a:latin typeface="Century Gothic" pitchFamily="34" charset="0"/>
                <a:cs typeface="Century Gothic" pitchFamily="34" charset="0"/>
              </a:rPr>
              <a:t>Procedure manual is incomplete</a:t>
            </a:r>
          </a:p>
          <a:p>
            <a:pPr lvl="1" eaLnBrk="1" hangingPunct="1"/>
            <a:r>
              <a:rPr lang="en-US" sz="2000" dirty="0" smtClean="0">
                <a:latin typeface="Century Gothic" pitchFamily="34" charset="0"/>
                <a:cs typeface="Century Gothic" pitchFamily="34" charset="0"/>
              </a:rPr>
              <a:t>Instrument Operator’s Manual in use but not approved for use by Laboratory Director</a:t>
            </a:r>
          </a:p>
          <a:p>
            <a:pPr lvl="1" eaLnBrk="1" hangingPunct="1">
              <a:buNone/>
            </a:pPr>
            <a:endParaRPr lang="en-US" sz="2400" dirty="0" smtClean="0">
              <a:latin typeface="Century Gothic" pitchFamily="34" charset="0"/>
              <a:cs typeface="Century Gothic" pitchFamily="34" charset="0"/>
            </a:endParaRPr>
          </a:p>
          <a:p>
            <a:pPr lvl="1" eaLnBrk="1" hangingPunct="1"/>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6388"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6389" name="Slide Number Placeholder 4"/>
          <p:cNvSpPr>
            <a:spLocks noGrp="1"/>
          </p:cNvSpPr>
          <p:nvPr>
            <p:ph type="sldNum" sz="quarter" idx="11"/>
          </p:nvPr>
        </p:nvSpPr>
        <p:spPr bwMode="auto">
          <a:noFill/>
          <a:ln>
            <a:miter lim="800000"/>
            <a:headEnd/>
            <a:tailEnd/>
          </a:ln>
        </p:spPr>
        <p:txBody>
          <a:bodyPr/>
          <a:lstStyle/>
          <a:p>
            <a:fld id="{D3F8776A-7330-4DC0-98ED-3A108BC85283}" type="slidenum">
              <a:rPr lang="en-US" smtClean="0">
                <a:latin typeface="Arial" charset="0"/>
                <a:ea typeface="MS PGothic" pitchFamily="34" charset="-128"/>
              </a:rPr>
              <a:pPr/>
              <a:t>10</a:t>
            </a:fld>
            <a:endParaRPr lang="en-US" dirty="0" smtClean="0">
              <a:latin typeface="Arial" charset="0"/>
              <a:ea typeface="MS PGothic"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b="1" dirty="0" smtClean="0">
                <a:latin typeface="Century Gothic" pitchFamily="34" charset="0"/>
                <a:cs typeface="Century Gothic" pitchFamily="34" charset="0"/>
              </a:rPr>
              <a:t>COM.01400		Attestation Page</a:t>
            </a:r>
          </a:p>
        </p:txBody>
      </p:sp>
      <p:sp>
        <p:nvSpPr>
          <p:cNvPr id="17411"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 proficiency testing attestation statement is signed by the laboratory director or designee and the individual performing the testing.</a:t>
            </a: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Attestation page missing</a:t>
            </a:r>
          </a:p>
          <a:p>
            <a:pPr lvl="1" eaLnBrk="1" hangingPunct="1"/>
            <a:r>
              <a:rPr lang="en-US" sz="2000" dirty="0" smtClean="0">
                <a:latin typeface="Century Gothic" pitchFamily="34" charset="0"/>
                <a:cs typeface="Century Gothic" pitchFamily="34" charset="0"/>
              </a:rPr>
              <a:t>Typed names, but no signatures</a:t>
            </a:r>
          </a:p>
          <a:p>
            <a:pPr lvl="1" eaLnBrk="1" hangingPunct="1"/>
            <a:endParaRPr lang="en-US" sz="2400" dirty="0" smtClean="0">
              <a:latin typeface="Century Gothic" pitchFamily="34" charset="0"/>
              <a:cs typeface="Century Gothic" pitchFamily="34" charset="0"/>
            </a:endParaRPr>
          </a:p>
          <a:p>
            <a:pPr lvl="1" eaLnBrk="1" hangingPunct="1">
              <a:buNone/>
            </a:pPr>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7412"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7413" name="Slide Number Placeholder 4"/>
          <p:cNvSpPr>
            <a:spLocks noGrp="1"/>
          </p:cNvSpPr>
          <p:nvPr>
            <p:ph type="sldNum" sz="quarter" idx="11"/>
          </p:nvPr>
        </p:nvSpPr>
        <p:spPr bwMode="auto">
          <a:noFill/>
          <a:ln>
            <a:miter lim="800000"/>
            <a:headEnd/>
            <a:tailEnd/>
          </a:ln>
        </p:spPr>
        <p:txBody>
          <a:bodyPr/>
          <a:lstStyle/>
          <a:p>
            <a:fld id="{C294C965-07E9-4698-B1E9-E1EBF36491EB}" type="slidenum">
              <a:rPr lang="en-US" smtClean="0">
                <a:latin typeface="Arial" charset="0"/>
                <a:ea typeface="MS PGothic" pitchFamily="34" charset="-128"/>
              </a:rPr>
              <a:pPr/>
              <a:t>11</a:t>
            </a:fld>
            <a:endParaRPr lang="en-US" dirty="0" smtClean="0">
              <a:latin typeface="Arial" charset="0"/>
              <a:ea typeface="MS PGothic"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400" b="1" dirty="0" smtClean="0">
                <a:latin typeface="Century Gothic" pitchFamily="34" charset="0"/>
                <a:cs typeface="Century Gothic" pitchFamily="34" charset="0"/>
              </a:rPr>
              <a:t>COM.10100		Procedure Manual Review</a:t>
            </a:r>
          </a:p>
        </p:txBody>
      </p:sp>
      <p:sp>
        <p:nvSpPr>
          <p:cNvPr id="18435"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There is documentation of review of all technical policies and procedures by the current laboratory director or designee at least every two years.</a:t>
            </a: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 Review performed by someone not delegated this responsibility</a:t>
            </a:r>
          </a:p>
          <a:p>
            <a:pPr lvl="1" eaLnBrk="1" hangingPunct="1"/>
            <a:r>
              <a:rPr lang="en-US" sz="2000" dirty="0" smtClean="0">
                <a:latin typeface="Century Gothic" pitchFamily="34" charset="0"/>
                <a:cs typeface="Century Gothic" pitchFamily="34" charset="0"/>
              </a:rPr>
              <a:t>Review not performed at frequency defined by laboratory (not to exceed two years)</a:t>
            </a:r>
          </a:p>
          <a:p>
            <a:pPr lvl="1" eaLnBrk="1" hangingPunct="1"/>
            <a:endParaRPr lang="en-US" sz="2400" dirty="0" smtClean="0">
              <a:latin typeface="Century Gothic" pitchFamily="34" charset="0"/>
              <a:cs typeface="Century Gothic" pitchFamily="34" charset="0"/>
            </a:endParaRPr>
          </a:p>
          <a:p>
            <a:pPr lvl="1" eaLnBrk="1" hangingPunct="1"/>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8436"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8437" name="Slide Number Placeholder 4"/>
          <p:cNvSpPr>
            <a:spLocks noGrp="1"/>
          </p:cNvSpPr>
          <p:nvPr>
            <p:ph type="sldNum" sz="quarter" idx="11"/>
          </p:nvPr>
        </p:nvSpPr>
        <p:spPr bwMode="auto">
          <a:noFill/>
          <a:ln>
            <a:miter lim="800000"/>
            <a:headEnd/>
            <a:tailEnd/>
          </a:ln>
        </p:spPr>
        <p:txBody>
          <a:bodyPr/>
          <a:lstStyle/>
          <a:p>
            <a:fld id="{EC6F3F5A-A7AF-4744-AE39-2DF7559CA33C}" type="slidenum">
              <a:rPr lang="en-US" smtClean="0">
                <a:latin typeface="Arial" charset="0"/>
                <a:ea typeface="MS PGothic" pitchFamily="34" charset="-128"/>
              </a:rPr>
              <a:pPr/>
              <a:t>12</a:t>
            </a:fld>
            <a:endParaRPr lang="en-US" dirty="0" smtClean="0">
              <a:latin typeface="Arial" charset="0"/>
              <a:ea typeface="MS PGothic"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400" b="1" dirty="0" smtClean="0">
                <a:latin typeface="Century Gothic" pitchFamily="34" charset="0"/>
                <a:cs typeface="Century Gothic" pitchFamily="34" charset="0"/>
              </a:rPr>
              <a:t>COM.30300		Reagent Labeling</a:t>
            </a:r>
          </a:p>
        </p:txBody>
      </p:sp>
      <p:sp>
        <p:nvSpPr>
          <p:cNvPr id="19459"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Reagents, calibrators, controls, and solutions are properly labeled, as applicable and appropriate, with the following elements.</a:t>
            </a:r>
          </a:p>
          <a:p>
            <a:pPr eaLnBrk="1" hangingPunct="1">
              <a:buFont typeface="Arial" charset="0"/>
              <a:buNone/>
            </a:pPr>
            <a:r>
              <a:rPr lang="en-US" sz="2000" dirty="0" smtClean="0">
                <a:latin typeface="Century Gothic" pitchFamily="34" charset="0"/>
                <a:cs typeface="Century Gothic" pitchFamily="34" charset="0"/>
              </a:rPr>
              <a:t>	1.  Content and quantity, concentration or titer</a:t>
            </a:r>
          </a:p>
          <a:p>
            <a:pPr eaLnBrk="1" hangingPunct="1">
              <a:buFont typeface="Arial" charset="0"/>
              <a:buNone/>
            </a:pPr>
            <a:r>
              <a:rPr lang="en-US" sz="2000" dirty="0" smtClean="0">
                <a:latin typeface="Century Gothic" pitchFamily="34" charset="0"/>
                <a:cs typeface="Century Gothic" pitchFamily="34" charset="0"/>
              </a:rPr>
              <a:t>	2.  Storage requirements</a:t>
            </a:r>
          </a:p>
          <a:p>
            <a:pPr eaLnBrk="1" hangingPunct="1">
              <a:buFont typeface="Arial" charset="0"/>
              <a:buNone/>
            </a:pPr>
            <a:r>
              <a:rPr lang="en-US" sz="2000" dirty="0" smtClean="0">
                <a:latin typeface="Century Gothic" pitchFamily="34" charset="0"/>
                <a:cs typeface="Century Gothic" pitchFamily="34" charset="0"/>
              </a:rPr>
              <a:t>	3.  Date prepared or reconstituted</a:t>
            </a:r>
          </a:p>
          <a:p>
            <a:pPr eaLnBrk="1" hangingPunct="1">
              <a:buFont typeface="Arial" charset="0"/>
              <a:buNone/>
            </a:pPr>
            <a:r>
              <a:rPr lang="en-US" sz="2000" dirty="0" smtClean="0">
                <a:latin typeface="Century Gothic" pitchFamily="34" charset="0"/>
                <a:cs typeface="Century Gothic" pitchFamily="34" charset="0"/>
              </a:rPr>
              <a:t>	4.  Expiration date</a:t>
            </a:r>
          </a:p>
          <a:p>
            <a:pPr eaLnBrk="1" hangingPunct="1">
              <a:buFont typeface="Arial" charset="0"/>
              <a:buNone/>
            </a:pPr>
            <a:r>
              <a:rPr lang="en-US" sz="2000" dirty="0" smtClean="0">
                <a:latin typeface="Century Gothic" pitchFamily="34" charset="0"/>
                <a:cs typeface="Century Gothic" pitchFamily="34" charset="0"/>
              </a:rPr>
              <a:t>		</a:t>
            </a:r>
          </a:p>
          <a:p>
            <a:pPr eaLnBrk="1" hangingPunct="1">
              <a:buFont typeface="Arial" charset="0"/>
              <a:buNone/>
            </a:pPr>
            <a:r>
              <a:rPr lang="en-US" sz="2400" b="1" dirty="0" smtClean="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 Modified expiration date per manufacturer not recorded</a:t>
            </a:r>
          </a:p>
          <a:p>
            <a:pPr lvl="1" eaLnBrk="1" hangingPunct="1">
              <a:buNone/>
            </a:pPr>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9460"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9461" name="Slide Number Placeholder 4"/>
          <p:cNvSpPr>
            <a:spLocks noGrp="1"/>
          </p:cNvSpPr>
          <p:nvPr>
            <p:ph type="sldNum" sz="quarter" idx="11"/>
          </p:nvPr>
        </p:nvSpPr>
        <p:spPr bwMode="auto">
          <a:noFill/>
          <a:ln>
            <a:miter lim="800000"/>
            <a:headEnd/>
            <a:tailEnd/>
          </a:ln>
        </p:spPr>
        <p:txBody>
          <a:bodyPr/>
          <a:lstStyle/>
          <a:p>
            <a:fld id="{0636E6BF-6DDA-439B-996C-7622BA801705}" type="slidenum">
              <a:rPr lang="en-US" smtClean="0">
                <a:latin typeface="Arial" charset="0"/>
                <a:ea typeface="MS PGothic" pitchFamily="34" charset="-128"/>
              </a:rPr>
              <a:pPr/>
              <a:t>13</a:t>
            </a:fld>
            <a:endParaRPr lang="en-US" dirty="0" smtClean="0">
              <a:latin typeface="Arial" charset="0"/>
              <a:ea typeface="MS PGothic"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400" b="1" dirty="0" smtClean="0">
                <a:latin typeface="Century Gothic" pitchFamily="34" charset="0"/>
                <a:cs typeface="Century Gothic" pitchFamily="34" charset="0"/>
              </a:rPr>
              <a:t>COM.30350		Reagent Storage</a:t>
            </a:r>
          </a:p>
        </p:txBody>
      </p:sp>
      <p:sp>
        <p:nvSpPr>
          <p:cNvPr id="20483"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All reagents and media are stored as recommended by the manufacturer.</a:t>
            </a:r>
          </a:p>
          <a:p>
            <a:pPr eaLnBrk="1" hangingPunct="1">
              <a:buFont typeface="Arial" charset="0"/>
              <a:buNone/>
            </a:pP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Room temperature reagents/kits not stored within range specified by manufacturer</a:t>
            </a:r>
          </a:p>
          <a:p>
            <a:pPr lvl="1" eaLnBrk="1" hangingPunct="1"/>
            <a:r>
              <a:rPr lang="en-US" sz="2000" dirty="0" smtClean="0">
                <a:latin typeface="Century Gothic" pitchFamily="34" charset="0"/>
                <a:cs typeface="Century Gothic" pitchFamily="34" charset="0"/>
              </a:rPr>
              <a:t>Frozen reagents not stored within range specified by manufacturer</a:t>
            </a:r>
          </a:p>
          <a:p>
            <a:pPr lvl="1" eaLnBrk="1" hangingPunct="1"/>
            <a:r>
              <a:rPr lang="en-US" sz="2000" dirty="0" smtClean="0">
                <a:latin typeface="Century Gothic" pitchFamily="34" charset="0"/>
                <a:cs typeface="Century Gothic" pitchFamily="34" charset="0"/>
              </a:rPr>
              <a:t>Frost-free requirements not maintained</a:t>
            </a:r>
          </a:p>
          <a:p>
            <a:pPr lvl="1" eaLnBrk="1" hangingPunct="1">
              <a:buNone/>
            </a:pPr>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20484"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20485" name="Slide Number Placeholder 4"/>
          <p:cNvSpPr>
            <a:spLocks noGrp="1"/>
          </p:cNvSpPr>
          <p:nvPr>
            <p:ph type="sldNum" sz="quarter" idx="11"/>
          </p:nvPr>
        </p:nvSpPr>
        <p:spPr bwMode="auto">
          <a:noFill/>
          <a:ln>
            <a:miter lim="800000"/>
            <a:headEnd/>
            <a:tailEnd/>
          </a:ln>
        </p:spPr>
        <p:txBody>
          <a:bodyPr/>
          <a:lstStyle/>
          <a:p>
            <a:fld id="{E3ED0C1B-8223-4F00-A5D0-CEF35A68D1C7}" type="slidenum">
              <a:rPr lang="en-US" smtClean="0">
                <a:latin typeface="Arial" charset="0"/>
                <a:ea typeface="MS PGothic" pitchFamily="34" charset="-128"/>
              </a:rPr>
              <a:pPr/>
              <a:t>14</a:t>
            </a:fld>
            <a:endParaRPr lang="en-US" dirty="0" smtClean="0">
              <a:latin typeface="Arial" charset="0"/>
              <a:ea typeface="MS PGothic"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b="1" dirty="0" smtClean="0">
                <a:latin typeface="Century Gothic" pitchFamily="34" charset="0"/>
                <a:cs typeface="Century Gothic" pitchFamily="34" charset="0"/>
              </a:rPr>
              <a:t>GEN.54400		Personnel Records</a:t>
            </a:r>
          </a:p>
        </p:txBody>
      </p:sp>
      <p:sp>
        <p:nvSpPr>
          <p:cNvPr id="21507"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Personnel files are maintained on all current technical personnel.</a:t>
            </a: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Copy of academic diploma or transcript missing</a:t>
            </a:r>
          </a:p>
          <a:p>
            <a:pPr lvl="2"/>
            <a:r>
              <a:rPr lang="en-US" sz="2000" i="1" dirty="0" smtClean="0">
                <a:latin typeface="Century Gothic" pitchFamily="34" charset="0"/>
                <a:cs typeface="Century Gothic" pitchFamily="34" charset="0"/>
              </a:rPr>
              <a:t>Note 1: Nursing license is not accepted in lieu of diploma or transcripts</a:t>
            </a:r>
          </a:p>
          <a:p>
            <a:pPr lvl="2"/>
            <a:r>
              <a:rPr lang="en-US" sz="2000" i="1" dirty="0" smtClean="0">
                <a:latin typeface="Century Gothic" pitchFamily="34" charset="0"/>
                <a:cs typeface="Century Gothic" pitchFamily="34" charset="0"/>
              </a:rPr>
              <a:t>Note 2: Third party verification of education is not acceptable in lieu of diploma or transcript</a:t>
            </a:r>
          </a:p>
          <a:p>
            <a:pPr lvl="1" eaLnBrk="1" hangingPunct="1"/>
            <a:r>
              <a:rPr lang="en-US" sz="2000" dirty="0" smtClean="0">
                <a:latin typeface="Century Gothic" pitchFamily="34" charset="0"/>
                <a:cs typeface="Century Gothic" pitchFamily="34" charset="0"/>
              </a:rPr>
              <a:t>Job description not available</a:t>
            </a:r>
          </a:p>
          <a:p>
            <a:pPr lvl="1" eaLnBrk="1" hangingPunct="1">
              <a:buNone/>
            </a:pPr>
            <a:endParaRPr lang="en-US" sz="2400" dirty="0" smtClean="0">
              <a:latin typeface="Century Gothic" pitchFamily="34" charset="0"/>
              <a:cs typeface="Century Gothic" pitchFamily="34" charset="0"/>
            </a:endParaRPr>
          </a:p>
        </p:txBody>
      </p:sp>
      <p:sp>
        <p:nvSpPr>
          <p:cNvPr id="21508"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21509" name="Slide Number Placeholder 4"/>
          <p:cNvSpPr>
            <a:spLocks noGrp="1"/>
          </p:cNvSpPr>
          <p:nvPr>
            <p:ph type="sldNum" sz="quarter" idx="11"/>
          </p:nvPr>
        </p:nvSpPr>
        <p:spPr bwMode="auto">
          <a:noFill/>
          <a:ln>
            <a:miter lim="800000"/>
            <a:headEnd/>
            <a:tailEnd/>
          </a:ln>
        </p:spPr>
        <p:txBody>
          <a:bodyPr/>
          <a:lstStyle/>
          <a:p>
            <a:fld id="{2AFB027B-4B53-4B18-870E-F83DD95AB247}" type="slidenum">
              <a:rPr lang="en-US" smtClean="0">
                <a:latin typeface="Arial" charset="0"/>
                <a:ea typeface="MS PGothic" pitchFamily="34" charset="-128"/>
              </a:rPr>
              <a:pPr/>
              <a:t>15</a:t>
            </a:fld>
            <a:endParaRPr lang="en-US" dirty="0" smtClean="0">
              <a:latin typeface="Arial" charset="0"/>
              <a:ea typeface="MS PGothic"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533400" y="1371600"/>
            <a:ext cx="8610600" cy="4525963"/>
          </a:xfrm>
        </p:spPr>
        <p:txBody>
          <a:bodyPr/>
          <a:lstStyle/>
          <a:p>
            <a:pPr eaLnBrk="1" hangingPunct="1"/>
            <a:endParaRPr lang="en-US" sz="2000" b="1" dirty="0" smtClean="0">
              <a:latin typeface="Century Gothic" pitchFamily="34" charset="0"/>
              <a:cs typeface="Century Gothic" pitchFamily="34" charset="0"/>
            </a:endParaRPr>
          </a:p>
          <a:p>
            <a:pPr eaLnBrk="1" hangingPunct="1"/>
            <a:r>
              <a:rPr lang="en-US" sz="2000" dirty="0" smtClean="0">
                <a:latin typeface="Century Gothic" pitchFamily="34" charset="0"/>
                <a:cs typeface="Century Gothic" pitchFamily="34" charset="0"/>
              </a:rPr>
              <a:t>POC.06900 		Competency Assessment</a:t>
            </a:r>
          </a:p>
          <a:p>
            <a:pPr eaLnBrk="1" hangingPunct="1"/>
            <a:r>
              <a:rPr lang="en-US" sz="2000" dirty="0" smtClean="0">
                <a:latin typeface="Century Gothic" pitchFamily="34" charset="0"/>
                <a:cs typeface="Century Gothic" pitchFamily="34" charset="0"/>
              </a:rPr>
              <a:t>POC.07300 		Daily QC </a:t>
            </a:r>
          </a:p>
          <a:p>
            <a:pPr eaLnBrk="1" hangingPunct="1"/>
            <a:r>
              <a:rPr lang="en-US" sz="2000" dirty="0" smtClean="0">
                <a:latin typeface="Century Gothic" pitchFamily="34" charset="0"/>
                <a:cs typeface="Century Gothic" pitchFamily="34" charset="0"/>
              </a:rPr>
              <a:t>POC.07568 		Comparability of Instrument / Method </a:t>
            </a:r>
          </a:p>
          <a:p>
            <a:pPr eaLnBrk="1" hangingPunct="1"/>
            <a:r>
              <a:rPr lang="en-US" sz="2000" dirty="0" smtClean="0">
                <a:latin typeface="Century Gothic" pitchFamily="34" charset="0"/>
                <a:cs typeface="Century Gothic" pitchFamily="34" charset="0"/>
              </a:rPr>
              <a:t>POC.07037 		Documented QC Results - Waived Tests</a:t>
            </a:r>
          </a:p>
          <a:p>
            <a:pPr eaLnBrk="1" hangingPunct="1"/>
            <a:r>
              <a:rPr lang="en-US" sz="2000" dirty="0" smtClean="0">
                <a:latin typeface="Century Gothic" pitchFamily="34" charset="0"/>
                <a:cs typeface="Century Gothic" pitchFamily="34" charset="0"/>
              </a:rPr>
              <a:t>POC.07512 		QC Handling </a:t>
            </a:r>
            <a:endParaRPr lang="en-US" sz="2400" dirty="0" smtClean="0">
              <a:latin typeface="Century Gothic" pitchFamily="34" charset="0"/>
              <a:cs typeface="Century Gothic" pitchFamily="34" charset="0"/>
            </a:endParaRPr>
          </a:p>
        </p:txBody>
      </p:sp>
      <p:sp>
        <p:nvSpPr>
          <p:cNvPr id="39939" name="Rectangle 2"/>
          <p:cNvSpPr>
            <a:spLocks noGrp="1" noChangeArrowheads="1"/>
          </p:cNvSpPr>
          <p:nvPr>
            <p:ph type="title"/>
          </p:nvPr>
        </p:nvSpPr>
        <p:spPr>
          <a:xfrm>
            <a:off x="457200" y="304800"/>
            <a:ext cx="8229600" cy="931863"/>
          </a:xfrm>
        </p:spPr>
        <p:txBody>
          <a:bodyPr/>
          <a:lstStyle/>
          <a:p>
            <a:pPr eaLnBrk="1" hangingPunct="1"/>
            <a:r>
              <a:rPr lang="en-US" sz="2400" b="1" dirty="0" smtClean="0">
                <a:latin typeface="Century Gothic" pitchFamily="34" charset="0"/>
                <a:cs typeface="Century Gothic" pitchFamily="34" charset="0"/>
              </a:rPr>
              <a:t>Top Five Deficiencies – POC Checklist</a:t>
            </a:r>
          </a:p>
        </p:txBody>
      </p:sp>
      <p:sp>
        <p:nvSpPr>
          <p:cNvPr id="39941"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7" name="Slide Number Placeholder 6"/>
          <p:cNvSpPr>
            <a:spLocks noGrp="1"/>
          </p:cNvSpPr>
          <p:nvPr>
            <p:ph type="sldNum" sz="quarter" idx="11"/>
          </p:nvPr>
        </p:nvSpPr>
        <p:spPr/>
        <p:txBody>
          <a:bodyPr/>
          <a:lstStyle/>
          <a:p>
            <a:pPr>
              <a:defRPr/>
            </a:pPr>
            <a:fld id="{DC0D05D7-162B-4A0E-BA63-040087C28520}" type="slidenum">
              <a:rPr lang="en-US" smtClean="0"/>
              <a:pPr>
                <a:defRPr/>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Assessment</a:t>
            </a:r>
            <a:endParaRPr lang="en-US" dirty="0"/>
          </a:p>
        </p:txBody>
      </p:sp>
      <p:sp>
        <p:nvSpPr>
          <p:cNvPr id="3" name="Content Placeholder 2"/>
          <p:cNvSpPr>
            <a:spLocks noGrp="1"/>
          </p:cNvSpPr>
          <p:nvPr>
            <p:ph idx="1"/>
          </p:nvPr>
        </p:nvSpPr>
        <p:spPr/>
        <p:txBody>
          <a:bodyPr/>
          <a:lstStyle/>
          <a:p>
            <a:r>
              <a:rPr lang="en-US" sz="2000" dirty="0" smtClean="0"/>
              <a:t>The 7/29/2013 Checklist Edition broke POC.06900 into 2 different requirements:</a:t>
            </a:r>
          </a:p>
          <a:p>
            <a:pPr lvl="1"/>
            <a:r>
              <a:rPr lang="en-US" sz="2000" dirty="0" smtClean="0"/>
              <a:t>POC.06875 – Competency Assessment for Waived Testing</a:t>
            </a:r>
          </a:p>
          <a:p>
            <a:pPr lvl="1"/>
            <a:r>
              <a:rPr lang="en-US" sz="2000" dirty="0" smtClean="0"/>
              <a:t>POC.06910 – Competency Assessment for Non-waived Testing</a:t>
            </a:r>
          </a:p>
          <a:p>
            <a:pPr lvl="1"/>
            <a:endParaRPr lang="en-US" sz="2000" dirty="0" smtClean="0"/>
          </a:p>
          <a:p>
            <a:r>
              <a:rPr lang="en-US" sz="2000" dirty="0" smtClean="0"/>
              <a:t>Competency Assessment programs for Waived Testing can select which of the 6 elements will be assessed for each test system</a:t>
            </a:r>
          </a:p>
          <a:p>
            <a:r>
              <a:rPr lang="en-US" sz="2000" dirty="0" smtClean="0"/>
              <a:t>Competency Assessment programs for Non-waived testing must include all 6 elements as applicable to each test system</a:t>
            </a:r>
          </a:p>
          <a:p>
            <a:r>
              <a:rPr lang="en-US" sz="2000" dirty="0" smtClean="0"/>
              <a:t>Frequency of competency assessment is the same regardless of testing classification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POC.06875  Competency Assessment for Waived Testing</a:t>
            </a:r>
            <a:endParaRPr lang="en-US" dirty="0"/>
          </a:p>
        </p:txBody>
      </p:sp>
      <p:sp>
        <p:nvSpPr>
          <p:cNvPr id="3" name="Content Placeholder 2"/>
          <p:cNvSpPr>
            <a:spLocks noGrp="1"/>
          </p:cNvSpPr>
          <p:nvPr>
            <p:ph idx="1"/>
          </p:nvPr>
        </p:nvSpPr>
        <p:spPr/>
        <p:txBody>
          <a:bodyPr/>
          <a:lstStyle/>
          <a:p>
            <a:r>
              <a:rPr lang="en-US" sz="2000" dirty="0" smtClean="0"/>
              <a:t>There is a documented program to ensure that each person performing waived testing maintains satisfactory levels of competence.</a:t>
            </a:r>
          </a:p>
          <a:p>
            <a:r>
              <a:rPr lang="en-US" i="1" dirty="0" smtClean="0"/>
              <a:t>NOTE: Prior to starting patient testing and prior to reporting patient results for new methods or instruments, each individual must have training and be evaluated for proper test performance as required in GEN.55450. After an individual has performed his/her duties for one year, competency must be assessed annually. Retraining and reassessment of employee competency must occur when problems are identified with employee performance.  </a:t>
            </a:r>
            <a:r>
              <a:rPr lang="en-US" b="1" i="1" u="sng" dirty="0" smtClean="0">
                <a:solidFill>
                  <a:srgbClr val="FF0000"/>
                </a:solidFill>
              </a:rPr>
              <a:t>For waived test systems</a:t>
            </a:r>
            <a:r>
              <a:rPr lang="en-US" b="1" i="1" dirty="0" smtClean="0">
                <a:solidFill>
                  <a:srgbClr val="FF0000"/>
                </a:solidFill>
              </a:rPr>
              <a:t>, it is not necessary to assess all 6 elements listed below at each assessment event: the POC program may select which elements to assess</a:t>
            </a:r>
            <a:r>
              <a:rPr lang="en-US" i="1" dirty="0" smtClean="0"/>
              <a:t>. Elements of competency assessment include but are not limited to:</a:t>
            </a:r>
          </a:p>
          <a:p>
            <a:pPr lvl="1">
              <a:buFont typeface="+mj-lt"/>
              <a:buAutoNum type="arabicPeriod"/>
            </a:pPr>
            <a:r>
              <a:rPr lang="en-US" i="1" dirty="0" smtClean="0"/>
              <a:t> Direct observations of routine patient test performance,</a:t>
            </a:r>
            <a:endParaRPr lang="en-US" dirty="0" smtClean="0"/>
          </a:p>
          <a:p>
            <a:pPr lvl="1">
              <a:buFont typeface="+mj-lt"/>
              <a:buAutoNum type="arabicPeriod"/>
            </a:pPr>
            <a:r>
              <a:rPr lang="en-US" i="1" dirty="0" smtClean="0"/>
              <a:t>Monitoring the recording and reporting of test results, </a:t>
            </a:r>
            <a:endParaRPr lang="en-US" dirty="0" smtClean="0"/>
          </a:p>
          <a:p>
            <a:pPr lvl="1">
              <a:buFont typeface="+mj-lt"/>
              <a:buAutoNum type="arabicPeriod"/>
            </a:pPr>
            <a:r>
              <a:rPr lang="en-US" i="1" dirty="0" smtClean="0"/>
              <a:t>Review of test results, QC records, PT results, and maintenance records,</a:t>
            </a:r>
            <a:endParaRPr lang="en-US" dirty="0" smtClean="0"/>
          </a:p>
          <a:p>
            <a:pPr lvl="1">
              <a:buFont typeface="+mj-lt"/>
              <a:buAutoNum type="arabicPeriod"/>
            </a:pPr>
            <a:r>
              <a:rPr lang="en-US" i="1" dirty="0" smtClean="0"/>
              <a:t>Direct observation of instrument maintenance and function checks, </a:t>
            </a:r>
            <a:endParaRPr lang="en-US" dirty="0" smtClean="0"/>
          </a:p>
          <a:p>
            <a:pPr lvl="1">
              <a:buFont typeface="+mj-lt"/>
              <a:buAutoNum type="arabicPeriod"/>
            </a:pPr>
            <a:r>
              <a:rPr lang="en-US" i="1" dirty="0" smtClean="0"/>
              <a:t>Assessment of previously analyzed specimens, internal blind testing samples or external PT samples; and</a:t>
            </a:r>
            <a:endParaRPr lang="en-US" dirty="0" smtClean="0"/>
          </a:p>
          <a:p>
            <a:pPr lvl="1">
              <a:buFont typeface="+mj-lt"/>
              <a:buAutoNum type="arabicPeriod"/>
            </a:pPr>
            <a:r>
              <a:rPr lang="en-US" i="1" dirty="0" smtClean="0"/>
              <a:t>Evaluation of problem-solving skills</a:t>
            </a:r>
            <a:endParaRPr lang="en-US"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POC.06910  Competency Assessment for Non-waived Testing</a:t>
            </a:r>
            <a:endParaRPr lang="en-US" dirty="0"/>
          </a:p>
        </p:txBody>
      </p:sp>
      <p:sp>
        <p:nvSpPr>
          <p:cNvPr id="3" name="Content Placeholder 2"/>
          <p:cNvSpPr>
            <a:spLocks noGrp="1"/>
          </p:cNvSpPr>
          <p:nvPr>
            <p:ph idx="1"/>
          </p:nvPr>
        </p:nvSpPr>
        <p:spPr/>
        <p:txBody>
          <a:bodyPr/>
          <a:lstStyle/>
          <a:p>
            <a:r>
              <a:rPr lang="en-US" sz="2000" b="1" dirty="0" smtClean="0"/>
              <a:t>There is a documented program to ensure that each person performing non-waived testing maintains satisfactory levels of competence.</a:t>
            </a:r>
          </a:p>
          <a:p>
            <a:pPr lvl="1"/>
            <a:r>
              <a:rPr lang="en-US" sz="1800" dirty="0" smtClean="0"/>
              <a:t>For non-waived test systems, competency using all six elements must be assessed for each individual on each test system during annual and semi-annual assessments, unless an element is not applicable to the test system. </a:t>
            </a:r>
          </a:p>
          <a:p>
            <a:pPr lvl="1"/>
            <a:r>
              <a:rPr lang="en-US" sz="1800" dirty="0" smtClean="0"/>
              <a:t>A TEST SYSTEM is the process that includes pre-analytic, analytic, and post-analytic steps used to produce a test result or set of results. </a:t>
            </a:r>
          </a:p>
          <a:p>
            <a:pPr lvl="2"/>
            <a:r>
              <a:rPr lang="en-US" sz="1600" dirty="0" smtClean="0"/>
              <a:t>A test system may be manual, automated, multi-channel or single use and can include reagents, components, equipment, or instruments required to produce results</a:t>
            </a:r>
          </a:p>
          <a:p>
            <a:pPr lvl="2"/>
            <a:r>
              <a:rPr lang="en-US" sz="1600" dirty="0" smtClean="0"/>
              <a:t>A test system may encompass multiple identical analyzers or devices </a:t>
            </a:r>
          </a:p>
          <a:p>
            <a:pPr lvl="2"/>
            <a:r>
              <a:rPr lang="en-US" sz="1600" dirty="0" smtClean="0"/>
              <a:t>If there are any tests with unique aspects or procedures within the same testing platform (e.g. pretreatment of samples prior to analysis), competency must be assessed as a separate test system </a:t>
            </a:r>
            <a:endParaRPr lang="en-US" sz="1600"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sz="1800" dirty="0" smtClean="0"/>
              <a:t>Understand how to best prepare your POCT for an accreditation inspection</a:t>
            </a:r>
          </a:p>
          <a:p>
            <a:r>
              <a:rPr lang="en-US" sz="1800" dirty="0" smtClean="0"/>
              <a:t>Identify the most common deficiencies that are cited and how to avoid them</a:t>
            </a:r>
          </a:p>
          <a:p>
            <a:r>
              <a:rPr lang="en-US" sz="1800" dirty="0" smtClean="0"/>
              <a:t>Update on new requirements for 2014</a:t>
            </a:r>
            <a:endParaRPr lang="en-US" sz="1800"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POC.07300  Daily Quality Control (QC)</a:t>
            </a:r>
            <a:endParaRPr lang="en-US" dirty="0"/>
          </a:p>
        </p:txBody>
      </p:sp>
      <p:sp>
        <p:nvSpPr>
          <p:cNvPr id="3" name="Content Placeholder 2"/>
          <p:cNvSpPr>
            <a:spLocks noGrp="1"/>
          </p:cNvSpPr>
          <p:nvPr>
            <p:ph idx="1"/>
          </p:nvPr>
        </p:nvSpPr>
        <p:spPr/>
        <p:txBody>
          <a:bodyPr/>
          <a:lstStyle/>
          <a:p>
            <a:r>
              <a:rPr lang="en-US" sz="2000" dirty="0" smtClean="0"/>
              <a:t>Controls are run daily for quantitative and qualitative tests.</a:t>
            </a:r>
          </a:p>
          <a:p>
            <a:pPr lvl="1"/>
            <a:r>
              <a:rPr lang="en-US" sz="2000" dirty="0" smtClean="0"/>
              <a:t>2 levels run daily</a:t>
            </a:r>
          </a:p>
          <a:p>
            <a:pPr lvl="1"/>
            <a:r>
              <a:rPr lang="en-US" sz="2000" dirty="0" smtClean="0"/>
              <a:t>If using electronic or internal controls:</a:t>
            </a:r>
          </a:p>
          <a:p>
            <a:pPr lvl="2"/>
            <a:r>
              <a:rPr lang="en-US" sz="1800" dirty="0" smtClean="0"/>
              <a:t>System must be FDA-cleared or approved and not modified by lab</a:t>
            </a:r>
          </a:p>
          <a:p>
            <a:pPr lvl="2"/>
            <a:r>
              <a:rPr lang="en-US" sz="1800" dirty="0" smtClean="0"/>
              <a:t>System is not classified as high complexity</a:t>
            </a:r>
          </a:p>
          <a:p>
            <a:pPr lvl="2"/>
            <a:r>
              <a:rPr lang="en-US" sz="1800" dirty="0" smtClean="0"/>
              <a:t>Validation study has been performed (after 1/31/2012)</a:t>
            </a:r>
          </a:p>
          <a:p>
            <a:pPr lvl="3"/>
            <a:r>
              <a:rPr lang="en-US" sz="1800" dirty="0" smtClean="0"/>
              <a:t>Must include 20 consecutive days of testing</a:t>
            </a:r>
          </a:p>
          <a:p>
            <a:pPr lvl="3"/>
            <a:r>
              <a:rPr lang="en-US" sz="1800" dirty="0" smtClean="0"/>
              <a:t>If validating multiple identical devices, the 20 consecutive days applies to first device, and the laboratory director will determine the extent of testing for all subsequent devices</a:t>
            </a:r>
          </a:p>
          <a:p>
            <a:pPr lvl="2"/>
            <a:r>
              <a:rPr lang="en-US" sz="1800" dirty="0" smtClean="0"/>
              <a:t>External QC is run for each new lot # or shipment, after major system maintenance or software upgrades and at least every 30 days</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POC.07568  Comparability of Instrument/Method</a:t>
            </a:r>
            <a:endParaRPr lang="en-US" dirty="0"/>
          </a:p>
        </p:txBody>
      </p:sp>
      <p:sp>
        <p:nvSpPr>
          <p:cNvPr id="3" name="Content Placeholder 2"/>
          <p:cNvSpPr>
            <a:spLocks noGrp="1"/>
          </p:cNvSpPr>
          <p:nvPr>
            <p:ph idx="1"/>
          </p:nvPr>
        </p:nvSpPr>
        <p:spPr/>
        <p:txBody>
          <a:bodyPr/>
          <a:lstStyle/>
          <a:p>
            <a:r>
              <a:rPr lang="en-US" sz="2000" dirty="0" smtClean="0"/>
              <a:t>If the laboratory/POCT program uses more than one instrument/method to test for a given analyte, the instruments/methods are checked against each other at least twice a year for correlation of results.</a:t>
            </a:r>
          </a:p>
          <a:p>
            <a:pPr>
              <a:buNone/>
            </a:pPr>
            <a:endParaRPr lang="en-US" sz="2000" dirty="0" smtClean="0"/>
          </a:p>
          <a:p>
            <a:pPr lvl="1"/>
            <a:r>
              <a:rPr lang="en-US" sz="2000" dirty="0" smtClean="0"/>
              <a:t>Applies to all non-waived testing</a:t>
            </a:r>
            <a:endParaRPr lang="en-US" sz="2000"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POC.07037  Documented QC Results – Waived Tests</a:t>
            </a:r>
            <a:endParaRPr lang="en-US" dirty="0"/>
          </a:p>
        </p:txBody>
      </p:sp>
      <p:sp>
        <p:nvSpPr>
          <p:cNvPr id="3" name="Content Placeholder 2"/>
          <p:cNvSpPr>
            <a:spLocks noGrp="1"/>
          </p:cNvSpPr>
          <p:nvPr>
            <p:ph idx="1"/>
          </p:nvPr>
        </p:nvSpPr>
        <p:spPr/>
        <p:txBody>
          <a:bodyPr/>
          <a:lstStyle/>
          <a:p>
            <a:r>
              <a:rPr lang="en-US" sz="2000" dirty="0" smtClean="0"/>
              <a:t>Control results are documented for quantitative and qualitative tests, as applicable.</a:t>
            </a:r>
          </a:p>
          <a:p>
            <a:pPr lvl="1"/>
            <a:r>
              <a:rPr lang="en-US" sz="1800" i="1" dirty="0" smtClean="0"/>
              <a:t>Quality control must be performed according to manufacturer instructions  </a:t>
            </a:r>
          </a:p>
          <a:p>
            <a:pPr lvl="1"/>
            <a:r>
              <a:rPr lang="en-US" sz="1800" i="1" dirty="0" smtClean="0"/>
              <a:t>Testing personnel or supervisory staff must review quality control data on days when controls are run to detect trends/problems  </a:t>
            </a:r>
          </a:p>
          <a:p>
            <a:pPr lvl="1"/>
            <a:r>
              <a:rPr lang="en-US" sz="1800" i="1" dirty="0" smtClean="0"/>
              <a:t>The laboratory director or designee must review QC data at least monthly  </a:t>
            </a:r>
          </a:p>
          <a:p>
            <a:pPr lvl="1"/>
            <a:r>
              <a:rPr lang="en-US" sz="1800" i="1" dirty="0" smtClean="0"/>
              <a:t>With respect to </a:t>
            </a:r>
            <a:r>
              <a:rPr lang="en-US" sz="1800" b="1" i="1" dirty="0" smtClean="0"/>
              <a:t>internal controls</a:t>
            </a:r>
            <a:r>
              <a:rPr lang="en-US" sz="1800" i="1" dirty="0" smtClean="0"/>
              <a:t>, acceptable control results must be documented, at a minimum, once per day of patient testing for each device.*</a:t>
            </a:r>
          </a:p>
          <a:p>
            <a:pPr lvl="1"/>
            <a:r>
              <a:rPr lang="en-US" sz="1800" i="1" dirty="0" smtClean="0"/>
              <a:t>All unacceptable control results must be documented (see below).</a:t>
            </a:r>
          </a:p>
          <a:p>
            <a:pPr lvl="1"/>
            <a:r>
              <a:rPr lang="en-US" sz="1800" i="1" dirty="0" smtClean="0"/>
              <a:t>*Acceptable </a:t>
            </a:r>
            <a:r>
              <a:rPr lang="en-US" sz="1800" b="1" i="1" dirty="0" smtClean="0"/>
              <a:t>internal control </a:t>
            </a:r>
            <a:r>
              <a:rPr lang="en-US" sz="1800" i="1" dirty="0" smtClean="0"/>
              <a:t>results need not be documented, if (and only if) an unacceptable QC result automatically locks the instrument and prevents release of patient results.</a:t>
            </a:r>
          </a:p>
          <a:p>
            <a:endParaRPr lang="en-US" sz="2000"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POC.07512  QC Handling</a:t>
            </a:r>
            <a:endParaRPr lang="en-US" dirty="0"/>
          </a:p>
        </p:txBody>
      </p:sp>
      <p:sp>
        <p:nvSpPr>
          <p:cNvPr id="3" name="Content Placeholder 2"/>
          <p:cNvSpPr>
            <a:spLocks noGrp="1"/>
          </p:cNvSpPr>
          <p:nvPr>
            <p:ph idx="1"/>
          </p:nvPr>
        </p:nvSpPr>
        <p:spPr/>
        <p:txBody>
          <a:bodyPr/>
          <a:lstStyle/>
          <a:p>
            <a:r>
              <a:rPr lang="en-US" sz="2000" b="1" dirty="0" smtClean="0"/>
              <a:t>Control specimens are tested in the same manner and by the same personnel as patient samples.</a:t>
            </a:r>
          </a:p>
          <a:p>
            <a:pPr lvl="1"/>
            <a:r>
              <a:rPr lang="en-US" sz="2000" dirty="0" smtClean="0"/>
              <a:t>Applies to daily QC</a:t>
            </a:r>
          </a:p>
          <a:p>
            <a:pPr lvl="1"/>
            <a:r>
              <a:rPr lang="en-US" sz="2000" dirty="0" smtClean="0"/>
              <a:t>New lot verification can be performed by POC Coordinator or other laboratory staff</a:t>
            </a:r>
            <a:endParaRPr lang="en-US" sz="2000" dirty="0"/>
          </a:p>
        </p:txBody>
      </p:sp>
      <p:sp>
        <p:nvSpPr>
          <p:cNvPr id="4" name="Footer Placeholder 3"/>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Inspection Process:  What Will the Inspector Look For? </a:t>
            </a:r>
            <a:endParaRPr lang="en-US" dirty="0"/>
          </a:p>
        </p:txBody>
      </p:sp>
      <p:sp>
        <p:nvSpPr>
          <p:cNvPr id="3" name="Content Placeholder 2"/>
          <p:cNvSpPr>
            <a:spLocks noGrp="1"/>
          </p:cNvSpPr>
          <p:nvPr>
            <p:ph idx="1"/>
          </p:nvPr>
        </p:nvSpPr>
        <p:spPr/>
        <p:txBody>
          <a:bodyPr>
            <a:normAutofit fontScale="92500"/>
          </a:bodyPr>
          <a:lstStyle/>
          <a:p>
            <a:r>
              <a:rPr lang="en-US" sz="2400" dirty="0" smtClean="0"/>
              <a:t>Review all centrally located records</a:t>
            </a:r>
          </a:p>
          <a:p>
            <a:r>
              <a:rPr lang="en-US" sz="2400" dirty="0" smtClean="0"/>
              <a:t>Review documentation of maintenance, reagent labeling, testing performed, QC, and results reporting</a:t>
            </a:r>
          </a:p>
          <a:p>
            <a:r>
              <a:rPr lang="en-US" sz="2400" dirty="0" smtClean="0"/>
              <a:t>Ensure that policies and procedures are available to testing personnel</a:t>
            </a:r>
          </a:p>
          <a:p>
            <a:r>
              <a:rPr lang="en-US" sz="2400" dirty="0" smtClean="0"/>
              <a:t>Select several sites to visit based on volume and scope of testing</a:t>
            </a:r>
          </a:p>
          <a:p>
            <a:pPr lvl="1"/>
            <a:r>
              <a:rPr lang="en-US" sz="2400" i="1" dirty="0" smtClean="0"/>
              <a:t>High volume: Look for incomplete documentation due to time constraints</a:t>
            </a:r>
          </a:p>
          <a:p>
            <a:pPr lvl="1"/>
            <a:r>
              <a:rPr lang="en-US" sz="2400" i="1" dirty="0" smtClean="0"/>
              <a:t>Low volume: Look for incomplete documentation due to lack of familiarity with processes</a:t>
            </a:r>
          </a:p>
          <a:p>
            <a:endParaRPr lang="en-US" dirty="0"/>
          </a:p>
        </p:txBody>
      </p:sp>
      <p:sp>
        <p:nvSpPr>
          <p:cNvPr id="4" name="Footer Placeholder 15"/>
          <p:cNvSpPr>
            <a:spLocks noGrp="1"/>
          </p:cNvSpPr>
          <p:nvPr>
            <p:ph type="ftr" sz="quarter" idx="10"/>
          </p:nvPr>
        </p:nvSpPr>
        <p:spPr bwMode="auto">
          <a:xfrm>
            <a:off x="4572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Process cont.</a:t>
            </a:r>
            <a:endParaRPr lang="en-US" dirty="0"/>
          </a:p>
        </p:txBody>
      </p:sp>
      <p:sp>
        <p:nvSpPr>
          <p:cNvPr id="3" name="Content Placeholder 2"/>
          <p:cNvSpPr>
            <a:spLocks noGrp="1"/>
          </p:cNvSpPr>
          <p:nvPr>
            <p:ph idx="1"/>
          </p:nvPr>
        </p:nvSpPr>
        <p:spPr/>
        <p:txBody>
          <a:bodyPr>
            <a:normAutofit/>
          </a:bodyPr>
          <a:lstStyle/>
          <a:p>
            <a:r>
              <a:rPr lang="en-US" sz="2000" dirty="0" smtClean="0"/>
              <a:t>Monitoring of Proficiency Testing (PT)</a:t>
            </a:r>
          </a:p>
          <a:p>
            <a:pPr lvl="1"/>
            <a:r>
              <a:rPr lang="en-US" sz="2000" dirty="0" smtClean="0"/>
              <a:t>Required for all analytes regardless of CLIA complexity classification</a:t>
            </a:r>
          </a:p>
          <a:p>
            <a:pPr lvl="1"/>
            <a:r>
              <a:rPr lang="en-US" sz="2000" dirty="0" smtClean="0"/>
              <a:t>PT must be specific to the analyte and system matrix</a:t>
            </a:r>
          </a:p>
          <a:p>
            <a:pPr lvl="1"/>
            <a:r>
              <a:rPr lang="en-US" sz="2000" dirty="0" smtClean="0"/>
              <a:t>If PT is not available, another mechanism must be defined to assess accuracy and reliability of the system (alternative assessment)</a:t>
            </a:r>
          </a:p>
          <a:p>
            <a:pPr lvl="1"/>
            <a:r>
              <a:rPr lang="en-US" sz="2000" dirty="0" smtClean="0"/>
              <a:t>PT must be performed by, and rotated among, the same individuals who perform the routine testing</a:t>
            </a:r>
          </a:p>
          <a:p>
            <a:pPr lvl="1"/>
            <a:r>
              <a:rPr lang="en-US" sz="2000" dirty="0" smtClean="0"/>
              <a:t>Corrective action must be documented and reviewed for unacceptable results and for non-graded results</a:t>
            </a:r>
          </a:p>
          <a:p>
            <a:endParaRPr lang="en-US" dirty="0"/>
          </a:p>
        </p:txBody>
      </p:sp>
      <p:sp>
        <p:nvSpPr>
          <p:cNvPr id="4" name="Footer Placeholder 15"/>
          <p:cNvSpPr>
            <a:spLocks noGrp="1"/>
          </p:cNvSpPr>
          <p:nvPr>
            <p:ph type="ftr" sz="quarter" idx="10"/>
          </p:nvPr>
        </p:nvSpPr>
        <p:spPr bwMode="auto">
          <a:xfrm>
            <a:off x="457200" y="63246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Process cont.</a:t>
            </a:r>
            <a:endParaRPr lang="en-US" dirty="0"/>
          </a:p>
        </p:txBody>
      </p:sp>
      <p:sp>
        <p:nvSpPr>
          <p:cNvPr id="3" name="Content Placeholder 2"/>
          <p:cNvSpPr>
            <a:spLocks noGrp="1"/>
          </p:cNvSpPr>
          <p:nvPr>
            <p:ph idx="1"/>
          </p:nvPr>
        </p:nvSpPr>
        <p:spPr/>
        <p:txBody>
          <a:bodyPr>
            <a:normAutofit/>
          </a:bodyPr>
          <a:lstStyle/>
          <a:p>
            <a:r>
              <a:rPr lang="en-US" sz="2200" dirty="0" smtClean="0"/>
              <a:t>Quality Control in POCT</a:t>
            </a:r>
          </a:p>
          <a:p>
            <a:pPr lvl="1"/>
            <a:r>
              <a:rPr lang="en-US" sz="2200" dirty="0" smtClean="0"/>
              <a:t>At least two levels of daily QC is required for both waived and non-waived testing</a:t>
            </a:r>
          </a:p>
          <a:p>
            <a:pPr lvl="1"/>
            <a:r>
              <a:rPr lang="en-US" sz="2200" dirty="0" smtClean="0"/>
              <a:t>Internal QC must be validated if used as daily QC </a:t>
            </a:r>
          </a:p>
          <a:p>
            <a:pPr lvl="1"/>
            <a:r>
              <a:rPr lang="en-US" sz="2200" dirty="0" smtClean="0"/>
              <a:t>QC must be verified prior to reporting patient results</a:t>
            </a:r>
          </a:p>
          <a:p>
            <a:pPr lvl="1"/>
            <a:r>
              <a:rPr lang="en-US" sz="2200" dirty="0" smtClean="0"/>
              <a:t>Corrective action must be documented and reviewed</a:t>
            </a:r>
          </a:p>
          <a:p>
            <a:pPr lvl="1"/>
            <a:r>
              <a:rPr lang="en-US" sz="2200" dirty="0" smtClean="0"/>
              <a:t>QC must be handled in the same manner as patient samples and performed by those performing patient testing</a:t>
            </a:r>
          </a:p>
          <a:p>
            <a:endParaRPr lang="en-US" dirty="0"/>
          </a:p>
        </p:txBody>
      </p:sp>
      <p:sp>
        <p:nvSpPr>
          <p:cNvPr id="4" name="Footer Placeholder 15"/>
          <p:cNvSpPr>
            <a:spLocks noGrp="1"/>
          </p:cNvSpPr>
          <p:nvPr>
            <p:ph type="ftr" sz="quarter" idx="10"/>
          </p:nvPr>
        </p:nvSpPr>
        <p:spPr bwMode="auto">
          <a:xfrm>
            <a:off x="457200" y="63246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Process cont.</a:t>
            </a:r>
            <a:endParaRPr lang="en-US" dirty="0"/>
          </a:p>
        </p:txBody>
      </p:sp>
      <p:sp>
        <p:nvSpPr>
          <p:cNvPr id="3" name="Content Placeholder 2"/>
          <p:cNvSpPr>
            <a:spLocks noGrp="1"/>
          </p:cNvSpPr>
          <p:nvPr>
            <p:ph idx="1"/>
          </p:nvPr>
        </p:nvSpPr>
        <p:spPr/>
        <p:txBody>
          <a:bodyPr>
            <a:noAutofit/>
          </a:bodyPr>
          <a:lstStyle/>
          <a:p>
            <a:r>
              <a:rPr lang="en-US" sz="2000" dirty="0" smtClean="0"/>
              <a:t>Maintenance must be performed as required by the manufacturer, documented, and reviewed at least monthly by the laboratory Director or an appropriate designee</a:t>
            </a:r>
          </a:p>
          <a:p>
            <a:r>
              <a:rPr lang="en-US" sz="2000" dirty="0" smtClean="0"/>
              <a:t>Correlations must be performed on non-waived instrumentation at least every 6 months</a:t>
            </a:r>
          </a:p>
          <a:p>
            <a:r>
              <a:rPr lang="en-US" sz="2000" dirty="0" smtClean="0"/>
              <a:t>Calibration verification must be performed on non-waived instrumentation at least every 6 months </a:t>
            </a:r>
          </a:p>
          <a:p>
            <a:r>
              <a:rPr lang="en-US" sz="2000" dirty="0" smtClean="0"/>
              <a:t>Training of testers must be performed initially and then competency must be assessed at appropriate intervals thereafter</a:t>
            </a:r>
          </a:p>
          <a:p>
            <a:r>
              <a:rPr lang="en-US" sz="2000" dirty="0" smtClean="0"/>
              <a:t>Results must be recorded with appropriate reference ranges or reference ranges must be available to practitioners</a:t>
            </a:r>
            <a:endParaRPr lang="en-US" sz="2000" dirty="0"/>
          </a:p>
        </p:txBody>
      </p:sp>
      <p:sp>
        <p:nvSpPr>
          <p:cNvPr id="4" name="Footer Placeholder 15"/>
          <p:cNvSpPr>
            <a:spLocks noGrp="1"/>
          </p:cNvSpPr>
          <p:nvPr>
            <p:ph type="ftr" sz="quarter" idx="10"/>
          </p:nvPr>
        </p:nvSpPr>
        <p:spPr bwMode="auto">
          <a:xfrm>
            <a:off x="3810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the Inspector Will Look For…</a:t>
            </a:r>
            <a:endParaRPr lang="en-US" dirty="0"/>
          </a:p>
        </p:txBody>
      </p:sp>
      <p:sp>
        <p:nvSpPr>
          <p:cNvPr id="3" name="Content Placeholder 2"/>
          <p:cNvSpPr>
            <a:spLocks noGrp="1"/>
          </p:cNvSpPr>
          <p:nvPr>
            <p:ph idx="1"/>
          </p:nvPr>
        </p:nvSpPr>
        <p:spPr/>
        <p:txBody>
          <a:bodyPr>
            <a:normAutofit/>
          </a:bodyPr>
          <a:lstStyle/>
          <a:p>
            <a:r>
              <a:rPr lang="en-US" sz="2000" dirty="0" smtClean="0"/>
              <a:t>Patient results are not reported if QC is out of range</a:t>
            </a:r>
          </a:p>
          <a:p>
            <a:r>
              <a:rPr lang="en-US" sz="2000" dirty="0" smtClean="0"/>
              <a:t>QC is performed by the same individuals who perform the testing</a:t>
            </a:r>
          </a:p>
          <a:p>
            <a:r>
              <a:rPr lang="en-US" sz="2000" dirty="0" smtClean="0"/>
              <a:t>Corrective action is implemented and recorded</a:t>
            </a:r>
          </a:p>
          <a:p>
            <a:r>
              <a:rPr lang="en-US" sz="2000" dirty="0" smtClean="0"/>
              <a:t>Patient results are reported with</a:t>
            </a:r>
            <a:br>
              <a:rPr lang="en-US" sz="2000" dirty="0" smtClean="0"/>
            </a:br>
            <a:r>
              <a:rPr lang="en-US" sz="2000" dirty="0" smtClean="0"/>
              <a:t>reference ranges</a:t>
            </a:r>
          </a:p>
          <a:p>
            <a:r>
              <a:rPr lang="en-US" sz="2000" dirty="0" smtClean="0"/>
              <a:t>Maintenance checks and function checks are performed and documented</a:t>
            </a:r>
          </a:p>
          <a:p>
            <a:pPr>
              <a:buNone/>
            </a:pPr>
            <a:endParaRPr lang="en-US" dirty="0"/>
          </a:p>
        </p:txBody>
      </p:sp>
      <p:sp>
        <p:nvSpPr>
          <p:cNvPr id="4" name="Footer Placeholder 15"/>
          <p:cNvSpPr>
            <a:spLocks noGrp="1"/>
          </p:cNvSpPr>
          <p:nvPr>
            <p:ph type="ftr" sz="quarter" idx="10"/>
          </p:nvPr>
        </p:nvSpPr>
        <p:spPr bwMode="auto">
          <a:xfrm>
            <a:off x="381000" y="63246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Inspector Will Look For…</a:t>
            </a:r>
            <a:endParaRPr lang="en-US" dirty="0"/>
          </a:p>
        </p:txBody>
      </p:sp>
      <p:sp>
        <p:nvSpPr>
          <p:cNvPr id="3" name="Content Placeholder 2"/>
          <p:cNvSpPr>
            <a:spLocks noGrp="1"/>
          </p:cNvSpPr>
          <p:nvPr>
            <p:ph idx="1"/>
          </p:nvPr>
        </p:nvSpPr>
        <p:spPr/>
        <p:txBody>
          <a:bodyPr>
            <a:normAutofit/>
          </a:bodyPr>
          <a:lstStyle/>
          <a:p>
            <a:r>
              <a:rPr lang="en-US" sz="2200" dirty="0" smtClean="0"/>
              <a:t>Proficiency testing is rotated among all testing personnel</a:t>
            </a:r>
          </a:p>
          <a:p>
            <a:r>
              <a:rPr lang="en-US" sz="2200" dirty="0" smtClean="0"/>
              <a:t>Supervisory review of QC, maintenance and patient results</a:t>
            </a:r>
          </a:p>
          <a:p>
            <a:r>
              <a:rPr lang="en-US" sz="2200" dirty="0" smtClean="0"/>
              <a:t>Individual performing the testing is identified on the report</a:t>
            </a:r>
          </a:p>
          <a:p>
            <a:r>
              <a:rPr lang="en-US" sz="2200" dirty="0" smtClean="0"/>
              <a:t>Ongoing training and competency program</a:t>
            </a:r>
          </a:p>
          <a:p>
            <a:r>
              <a:rPr lang="en-US" sz="2200" dirty="0" smtClean="0"/>
              <a:t>All reagents are appropriately labeled</a:t>
            </a:r>
          </a:p>
          <a:p>
            <a:r>
              <a:rPr lang="en-US" sz="2200" dirty="0" smtClean="0"/>
              <a:t>Policies and procedures are available to testing personnel</a:t>
            </a:r>
          </a:p>
          <a:p>
            <a:pPr>
              <a:buNone/>
            </a:pPr>
            <a:endParaRPr lang="en-US" sz="2800" dirty="0" smtClean="0"/>
          </a:p>
          <a:p>
            <a:pPr>
              <a:buNone/>
            </a:pPr>
            <a:endParaRPr lang="en-US" dirty="0"/>
          </a:p>
        </p:txBody>
      </p:sp>
      <p:sp>
        <p:nvSpPr>
          <p:cNvPr id="4" name="Footer Placeholder 15"/>
          <p:cNvSpPr>
            <a:spLocks noGrp="1"/>
          </p:cNvSpPr>
          <p:nvPr>
            <p:ph type="ftr" sz="quarter" idx="10"/>
          </p:nvPr>
        </p:nvSpPr>
        <p:spPr bwMode="auto">
          <a:xfrm>
            <a:off x="3810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point-of-care-testing?</a:t>
            </a:r>
            <a:endParaRPr lang="en-US" dirty="0"/>
          </a:p>
        </p:txBody>
      </p:sp>
      <p:sp>
        <p:nvSpPr>
          <p:cNvPr id="3" name="Content Placeholder 2"/>
          <p:cNvSpPr>
            <a:spLocks noGrp="1"/>
          </p:cNvSpPr>
          <p:nvPr>
            <p:ph idx="1"/>
          </p:nvPr>
        </p:nvSpPr>
        <p:spPr/>
        <p:txBody>
          <a:bodyPr/>
          <a:lstStyle/>
          <a:p>
            <a:r>
              <a:rPr lang="en-US" sz="1800" dirty="0" smtClean="0"/>
              <a:t>Non-dedicated space</a:t>
            </a:r>
          </a:p>
          <a:p>
            <a:r>
              <a:rPr lang="en-US" sz="1800" dirty="0" smtClean="0"/>
              <a:t>Variety of non-laboratory personnel performing testing</a:t>
            </a:r>
          </a:p>
          <a:p>
            <a:r>
              <a:rPr lang="en-US" sz="1800" dirty="0" smtClean="0"/>
              <a:t>Portable devices and kits that are not routinely used in the main laboratory</a:t>
            </a:r>
          </a:p>
          <a:p>
            <a:r>
              <a:rPr lang="en-US" sz="1800" dirty="0" smtClean="0"/>
              <a:t>Documentation by mechanisms different from those used in the main laboratory</a:t>
            </a:r>
          </a:p>
        </p:txBody>
      </p:sp>
      <p:sp>
        <p:nvSpPr>
          <p:cNvPr id="4" name="Footer Placeholder 15"/>
          <p:cNvSpPr>
            <a:spLocks noGrp="1"/>
          </p:cNvSpPr>
          <p:nvPr>
            <p:ph type="ftr" sz="quarter" idx="10"/>
          </p:nvPr>
        </p:nvSpPr>
        <p:spPr bwMode="auto">
          <a:xfrm>
            <a:off x="457200" y="63246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Be the Inspector!</a:t>
            </a:r>
            <a:endParaRPr lang="en-US" dirty="0"/>
          </a:p>
        </p:txBody>
      </p:sp>
      <p:sp>
        <p:nvSpPr>
          <p:cNvPr id="3" name="Content Placeholder 2"/>
          <p:cNvSpPr>
            <a:spLocks noGrp="1"/>
          </p:cNvSpPr>
          <p:nvPr>
            <p:ph idx="1"/>
          </p:nvPr>
        </p:nvSpPr>
        <p:spPr/>
        <p:txBody>
          <a:bodyPr/>
          <a:lstStyle/>
          <a:p>
            <a:r>
              <a:rPr lang="en-US" sz="2800" dirty="0" smtClean="0"/>
              <a:t>You are inspecting a lab that is doing kit testing on BHCG (urine and serum) and RSV on Bronchial washes and swab specimens types.  The lab’s competency assessment groups all kit tests together as one test system and includes 3 out of the 6 elements.</a:t>
            </a:r>
          </a:p>
          <a:p>
            <a:r>
              <a:rPr lang="en-US" sz="2000" dirty="0" smtClean="0"/>
              <a:t>Does this meet the requirements for competency assessment?</a:t>
            </a:r>
          </a:p>
          <a:p>
            <a:endParaRPr lang="en-US" dirty="0"/>
          </a:p>
        </p:txBody>
      </p:sp>
      <p:sp>
        <p:nvSpPr>
          <p:cNvPr id="4" name="Footer Placeholder 15"/>
          <p:cNvSpPr>
            <a:spLocks noGrp="1"/>
          </p:cNvSpPr>
          <p:nvPr>
            <p:ph type="ftr" sz="quarter" idx="10"/>
          </p:nvPr>
        </p:nvSpPr>
        <p:spPr bwMode="auto">
          <a:xfrm>
            <a:off x="4572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	</a:t>
            </a:r>
            <a:r>
              <a:rPr lang="en-US" sz="2400" dirty="0" smtClean="0"/>
              <a:t>A.) Cite POC.06910  Competency Assessment – Non-waived Testing  </a:t>
            </a:r>
          </a:p>
          <a:p>
            <a:pPr lvl="1"/>
            <a:r>
              <a:rPr lang="en-US" sz="1800" dirty="0" smtClean="0"/>
              <a:t>There is a documented program to ensure that each person performing non-waived testing maintains satisfactory levels of competence.</a:t>
            </a:r>
          </a:p>
          <a:p>
            <a:pPr lvl="1">
              <a:buNone/>
            </a:pPr>
            <a:endParaRPr lang="en-US" sz="1800" dirty="0" smtClean="0"/>
          </a:p>
          <a:p>
            <a:pPr>
              <a:buNone/>
            </a:pPr>
            <a:r>
              <a:rPr lang="en-US" sz="2400" dirty="0" smtClean="0"/>
              <a:t>	B.) Cite POC.06875 Competency Assessment - Waived Testing  </a:t>
            </a:r>
          </a:p>
          <a:p>
            <a:pPr lvl="1"/>
            <a:r>
              <a:rPr lang="en-US" sz="1800" dirty="0" smtClean="0"/>
              <a:t>There is a documented program to ensure that each person performing waived testing maintains satisfactory levels of competence.</a:t>
            </a:r>
          </a:p>
          <a:p>
            <a:pPr lvl="1">
              <a:buNone/>
            </a:pPr>
            <a:endParaRPr lang="en-US" sz="1800" dirty="0" smtClean="0"/>
          </a:p>
          <a:p>
            <a:pPr lvl="1">
              <a:buNone/>
            </a:pPr>
            <a:r>
              <a:rPr lang="en-US" sz="2400" dirty="0" smtClean="0"/>
              <a:t>C.) Nothing.  The lab is compliant.</a:t>
            </a:r>
            <a:endParaRPr lang="en-US" sz="2400" dirty="0"/>
          </a:p>
        </p:txBody>
      </p:sp>
      <p:sp>
        <p:nvSpPr>
          <p:cNvPr id="4" name="Footer Placeholder 15"/>
          <p:cNvSpPr>
            <a:spLocks noGrp="1"/>
          </p:cNvSpPr>
          <p:nvPr>
            <p:ph type="ftr" sz="quarter" idx="10"/>
          </p:nvPr>
        </p:nvSpPr>
        <p:spPr bwMode="auto">
          <a:xfrm>
            <a:off x="3810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sz="2000" b="1" dirty="0" smtClean="0"/>
              <a:t>Cite POC.06910</a:t>
            </a:r>
          </a:p>
          <a:p>
            <a:pPr lvl="1"/>
            <a:r>
              <a:rPr lang="en-US" sz="2000" dirty="0" smtClean="0"/>
              <a:t>The lab has not appropriately identified their test systems.  They have grouped non-waived testing with waived testing.</a:t>
            </a:r>
          </a:p>
          <a:p>
            <a:pPr lvl="1">
              <a:buNone/>
            </a:pPr>
            <a:endParaRPr lang="en-US" sz="2000" dirty="0" smtClean="0"/>
          </a:p>
          <a:p>
            <a:pPr lvl="1"/>
            <a:r>
              <a:rPr lang="en-US" sz="2000" dirty="0" smtClean="0"/>
              <a:t>Non-waived test systems require competency assessment that addresses all six elements of assessment. (They are compliant for their waived testing.)</a:t>
            </a:r>
            <a:endParaRPr lang="en-US" sz="2000" dirty="0"/>
          </a:p>
        </p:txBody>
      </p:sp>
      <p:sp>
        <p:nvSpPr>
          <p:cNvPr id="4" name="Footer Placeholder 15"/>
          <p:cNvSpPr>
            <a:spLocks noGrp="1"/>
          </p:cNvSpPr>
          <p:nvPr>
            <p:ph type="ftr" sz="quarter" idx="10"/>
          </p:nvPr>
        </p:nvSpPr>
        <p:spPr bwMode="auto">
          <a:xfrm>
            <a:off x="3810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PPT!</a:t>
            </a:r>
            <a:endParaRPr lang="en-US" dirty="0"/>
          </a:p>
        </p:txBody>
      </p:sp>
      <p:sp>
        <p:nvSpPr>
          <p:cNvPr id="3" name="Content Placeholder 2"/>
          <p:cNvSpPr>
            <a:spLocks noGrp="1"/>
          </p:cNvSpPr>
          <p:nvPr>
            <p:ph idx="1"/>
          </p:nvPr>
        </p:nvSpPr>
        <p:spPr/>
        <p:txBody>
          <a:bodyPr>
            <a:noAutofit/>
          </a:bodyPr>
          <a:lstStyle/>
          <a:p>
            <a:r>
              <a:rPr lang="en-US" sz="2000" dirty="0" smtClean="0"/>
              <a:t>Personally performed by provider or midlevel practitioner (such as a physician assistant, nurse practitioner or midwife)</a:t>
            </a:r>
          </a:p>
          <a:p>
            <a:r>
              <a:rPr lang="en-US" sz="2000" b="1" dirty="0" smtClean="0"/>
              <a:t>Inspected </a:t>
            </a:r>
            <a:r>
              <a:rPr lang="en-US" sz="2000" dirty="0" smtClean="0"/>
              <a:t>under the CAP POC checklist:</a:t>
            </a:r>
          </a:p>
          <a:p>
            <a:pPr lvl="1"/>
            <a:r>
              <a:rPr lang="en-US" sz="1800" dirty="0" smtClean="0"/>
              <a:t>If performed under same CLIA number as lab </a:t>
            </a:r>
            <a:r>
              <a:rPr lang="en-US" sz="1800" b="1" dirty="0" smtClean="0"/>
              <a:t>AND</a:t>
            </a:r>
            <a:r>
              <a:rPr lang="en-US" sz="1800" dirty="0" smtClean="0"/>
              <a:t>  </a:t>
            </a:r>
          </a:p>
          <a:p>
            <a:pPr lvl="1"/>
            <a:r>
              <a:rPr lang="en-US" sz="1800" b="1" dirty="0" smtClean="0"/>
              <a:t>Lab Director </a:t>
            </a:r>
            <a:r>
              <a:rPr lang="en-US" sz="1800" dirty="0" smtClean="0"/>
              <a:t>is responsible for competency assessment of provider performing test</a:t>
            </a:r>
          </a:p>
          <a:p>
            <a:r>
              <a:rPr lang="en-US" sz="2000" b="1" dirty="0" smtClean="0"/>
              <a:t>NOT inspected </a:t>
            </a:r>
            <a:r>
              <a:rPr lang="en-US" sz="2000" dirty="0" smtClean="0"/>
              <a:t>by the CAP:</a:t>
            </a:r>
          </a:p>
          <a:p>
            <a:pPr lvl="1"/>
            <a:r>
              <a:rPr lang="en-US" sz="1800" dirty="0" smtClean="0"/>
              <a:t>PPT is performed under the same CLIA number as the laboratory, and</a:t>
            </a:r>
          </a:p>
          <a:p>
            <a:pPr lvl="1"/>
            <a:r>
              <a:rPr lang="en-US" sz="1800" dirty="0" smtClean="0"/>
              <a:t>The institutional medical staff has established the competency of physicians and mid level practitioners through the credentialing process.</a:t>
            </a:r>
          </a:p>
          <a:p>
            <a:pPr lvl="1"/>
            <a:r>
              <a:rPr lang="en-US" sz="1800" dirty="0" smtClean="0"/>
              <a:t>OR PPT is performed under a separate CLIA number</a:t>
            </a:r>
            <a:endParaRPr lang="en-US" sz="2000" dirty="0" smtClean="0"/>
          </a:p>
          <a:p>
            <a:r>
              <a:rPr lang="en-US" sz="2000" b="1" dirty="0" smtClean="0"/>
              <a:t>Not</a:t>
            </a:r>
            <a:r>
              <a:rPr lang="en-US" sz="2000" dirty="0" smtClean="0"/>
              <a:t> the same as PPM</a:t>
            </a:r>
          </a:p>
        </p:txBody>
      </p:sp>
      <p:sp>
        <p:nvSpPr>
          <p:cNvPr id="4" name="Footer Placeholder 15"/>
          <p:cNvSpPr>
            <a:spLocks noGrp="1"/>
          </p:cNvSpPr>
          <p:nvPr>
            <p:ph type="ftr" sz="quarter" idx="10"/>
          </p:nvPr>
        </p:nvSpPr>
        <p:spPr bwMode="auto">
          <a:xfrm>
            <a:off x="4572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PPT testing includes</a:t>
            </a:r>
            <a:endParaRPr lang="en-US" dirty="0"/>
          </a:p>
        </p:txBody>
      </p:sp>
      <p:sp>
        <p:nvSpPr>
          <p:cNvPr id="3" name="Content Placeholder 2"/>
          <p:cNvSpPr>
            <a:spLocks noGrp="1"/>
          </p:cNvSpPr>
          <p:nvPr>
            <p:ph idx="1"/>
          </p:nvPr>
        </p:nvSpPr>
        <p:spPr/>
        <p:txBody>
          <a:bodyPr numCol="2">
            <a:normAutofit fontScale="85000" lnSpcReduction="20000"/>
          </a:bodyPr>
          <a:lstStyle/>
          <a:p>
            <a:r>
              <a:rPr lang="en-US" sz="2800" dirty="0" smtClean="0"/>
              <a:t>pH, body fluids</a:t>
            </a:r>
          </a:p>
          <a:p>
            <a:r>
              <a:rPr lang="en-US" sz="2800" dirty="0" smtClean="0"/>
              <a:t>Vaginal fluid smears for ferning</a:t>
            </a:r>
          </a:p>
          <a:p>
            <a:r>
              <a:rPr lang="en-US" sz="2800" dirty="0" smtClean="0"/>
              <a:t>Fecal Leukocytes</a:t>
            </a:r>
          </a:p>
          <a:p>
            <a:r>
              <a:rPr lang="en-US" sz="2800" dirty="0" smtClean="0"/>
              <a:t>Gastric biopsy urease</a:t>
            </a:r>
          </a:p>
          <a:p>
            <a:r>
              <a:rPr lang="en-US" sz="2800" dirty="0" smtClean="0"/>
              <a:t>Nasal smears for Eos</a:t>
            </a:r>
          </a:p>
          <a:p>
            <a:r>
              <a:rPr lang="en-US" sz="2800" dirty="0" smtClean="0"/>
              <a:t>Occult blood, fecal and gastric</a:t>
            </a:r>
          </a:p>
          <a:p>
            <a:r>
              <a:rPr lang="en-US" sz="2800" dirty="0" smtClean="0"/>
              <a:t>Pinworm examination</a:t>
            </a:r>
          </a:p>
          <a:p>
            <a:r>
              <a:rPr lang="en-US" sz="2800" dirty="0" smtClean="0"/>
              <a:t>Post-coital mucus examination</a:t>
            </a:r>
          </a:p>
          <a:p>
            <a:r>
              <a:rPr lang="en-US" sz="2800" dirty="0" smtClean="0"/>
              <a:t>KOH prep</a:t>
            </a:r>
          </a:p>
          <a:p>
            <a:r>
              <a:rPr lang="en-US" sz="2800" dirty="0" smtClean="0"/>
              <a:t>Semen analysis, qualitative</a:t>
            </a:r>
          </a:p>
          <a:p>
            <a:r>
              <a:rPr lang="en-US" sz="2800" dirty="0" smtClean="0"/>
              <a:t>Urine dipstick</a:t>
            </a:r>
          </a:p>
          <a:p>
            <a:r>
              <a:rPr lang="en-US" sz="2800" dirty="0" smtClean="0"/>
              <a:t>Urine sediment microscopy</a:t>
            </a:r>
          </a:p>
          <a:p>
            <a:r>
              <a:rPr lang="en-US" sz="2800" dirty="0" smtClean="0"/>
              <a:t>Wet mount prep for the presence of bacteria, fungi, parasites, and human cellular elements.</a:t>
            </a:r>
          </a:p>
          <a:p>
            <a:pPr>
              <a:buNone/>
            </a:pPr>
            <a:endParaRPr lang="en-US" sz="2000"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and Policies</a:t>
            </a:r>
            <a:endParaRPr lang="en-US" dirty="0"/>
          </a:p>
        </p:txBody>
      </p:sp>
      <p:sp>
        <p:nvSpPr>
          <p:cNvPr id="3" name="Content Placeholder 2"/>
          <p:cNvSpPr>
            <a:spLocks noGrp="1"/>
          </p:cNvSpPr>
          <p:nvPr>
            <p:ph idx="1"/>
          </p:nvPr>
        </p:nvSpPr>
        <p:spPr/>
        <p:txBody>
          <a:bodyPr>
            <a:normAutofit/>
          </a:bodyPr>
          <a:lstStyle/>
          <a:p>
            <a:r>
              <a:rPr lang="en-US" sz="2000" dirty="0" smtClean="0"/>
              <a:t>Outline PPT testing that may be performed by providers according to their scope of clinical practice</a:t>
            </a:r>
          </a:p>
          <a:p>
            <a:r>
              <a:rPr lang="en-US" sz="2000" dirty="0" smtClean="0"/>
              <a:t>Process for training providers or credentialing process</a:t>
            </a:r>
          </a:p>
          <a:p>
            <a:r>
              <a:rPr lang="en-US" sz="2000" dirty="0" smtClean="0"/>
              <a:t>Assurance that manufacturer instructions are followed</a:t>
            </a:r>
          </a:p>
          <a:p>
            <a:r>
              <a:rPr lang="en-US" sz="2000" dirty="0" smtClean="0"/>
              <a:t>Competency assessment process</a:t>
            </a:r>
          </a:p>
          <a:p>
            <a:r>
              <a:rPr lang="en-US" sz="2000" dirty="0" smtClean="0"/>
              <a:t>Process for documenting results</a:t>
            </a:r>
          </a:p>
          <a:p>
            <a:endParaRPr lang="en-US" sz="2000" dirty="0" smtClean="0"/>
          </a:p>
          <a:p>
            <a:r>
              <a:rPr lang="en-US" sz="2000" i="1" dirty="0" smtClean="0"/>
              <a:t>If providers are credentialed, this may be found in the credentialing documentation</a:t>
            </a:r>
          </a:p>
          <a:p>
            <a:endParaRPr lang="en-US" sz="2000"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try inspecting PPT!</a:t>
            </a:r>
            <a:endParaRPr lang="en-US" dirty="0"/>
          </a:p>
        </p:txBody>
      </p:sp>
      <p:sp>
        <p:nvSpPr>
          <p:cNvPr id="3" name="Content Placeholder 2"/>
          <p:cNvSpPr>
            <a:spLocks noGrp="1"/>
          </p:cNvSpPr>
          <p:nvPr>
            <p:ph idx="1"/>
          </p:nvPr>
        </p:nvSpPr>
        <p:spPr/>
        <p:txBody>
          <a:bodyPr/>
          <a:lstStyle/>
          <a:p>
            <a:r>
              <a:rPr lang="en-US" sz="2400" dirty="0" smtClean="0"/>
              <a:t>You are inspecting a POCT site where the physician looks for crystals under the microscope.  When you ask for a competency assessment you are told that 6 years ago when the Dr. was hired the lab director deemed him competent.</a:t>
            </a:r>
          </a:p>
          <a:p>
            <a:pPr>
              <a:buNone/>
            </a:pPr>
            <a:endParaRPr lang="en-US" dirty="0" smtClean="0"/>
          </a:p>
          <a:p>
            <a:r>
              <a:rPr lang="en-US" sz="2000" dirty="0" smtClean="0"/>
              <a:t>Does this meet the PPT Requirements?</a:t>
            </a:r>
            <a:endParaRPr lang="en-US" sz="2000"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do?</a:t>
            </a:r>
            <a:endParaRPr lang="en-US" dirty="0"/>
          </a:p>
        </p:txBody>
      </p:sp>
      <p:sp>
        <p:nvSpPr>
          <p:cNvPr id="3" name="Content Placeholder 2"/>
          <p:cNvSpPr>
            <a:spLocks noGrp="1"/>
          </p:cNvSpPr>
          <p:nvPr>
            <p:ph idx="1"/>
          </p:nvPr>
        </p:nvSpPr>
        <p:spPr>
          <a:xfrm>
            <a:off x="381000" y="1600200"/>
            <a:ext cx="8229600" cy="4525963"/>
          </a:xfrm>
        </p:spPr>
        <p:txBody>
          <a:bodyPr>
            <a:normAutofit fontScale="92500" lnSpcReduction="20000"/>
          </a:bodyPr>
          <a:lstStyle/>
          <a:p>
            <a:pPr>
              <a:buNone/>
            </a:pPr>
            <a:r>
              <a:rPr lang="en-US" sz="2800" dirty="0" smtClean="0"/>
              <a:t>A.) Cite POC.09600 PPT Competency  					Assessment  </a:t>
            </a:r>
          </a:p>
          <a:p>
            <a:pPr lvl="1"/>
            <a:r>
              <a:rPr lang="en-US" sz="2400" dirty="0" smtClean="0"/>
              <a:t>There is evidence of competency assessment specific to the type(s) of laboratory testing performed by each provider. </a:t>
            </a:r>
          </a:p>
          <a:p>
            <a:pPr lvl="1">
              <a:buNone/>
            </a:pPr>
            <a:endParaRPr lang="en-US" sz="2400" dirty="0" smtClean="0"/>
          </a:p>
          <a:p>
            <a:pPr>
              <a:buNone/>
            </a:pPr>
            <a:r>
              <a:rPr lang="en-US" sz="2800" dirty="0" smtClean="0"/>
              <a:t>B.) Ask for more information</a:t>
            </a:r>
          </a:p>
          <a:p>
            <a:pPr>
              <a:buNone/>
            </a:pPr>
            <a:endParaRPr lang="en-US" sz="2800" dirty="0" smtClean="0"/>
          </a:p>
          <a:p>
            <a:pPr>
              <a:buNone/>
            </a:pPr>
            <a:r>
              <a:rPr lang="en-US" sz="2800" dirty="0" smtClean="0"/>
              <a:t>C.) Nothing.  They are compliant since frequency and extent of competency assessment is at the discretion of the laboratory director or the medical staff credentialing process</a:t>
            </a:r>
            <a:endParaRPr lang="en-US" sz="2800"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buNone/>
            </a:pPr>
            <a:r>
              <a:rPr lang="en-US" sz="2000" dirty="0" smtClean="0"/>
              <a:t>C.) Nothing.  They are compliant since frequency and extent of competency assessment is at the discretion of the laboratory director or the medical staff credentialing process</a:t>
            </a:r>
          </a:p>
          <a:p>
            <a:pPr>
              <a:buNone/>
            </a:pPr>
            <a:endParaRPr lang="en-US" dirty="0"/>
          </a:p>
        </p:txBody>
      </p:sp>
      <p:sp>
        <p:nvSpPr>
          <p:cNvPr id="4" name="Footer Placeholder 15"/>
          <p:cNvSpPr>
            <a:spLocks noGrp="1"/>
          </p:cNvSpPr>
          <p:nvPr>
            <p:ph type="ftr" sz="quarter" idx="10"/>
          </p:nvPr>
        </p:nvSpPr>
        <p:spPr bwMode="auto">
          <a:xfrm>
            <a:off x="3048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6" name="Slide Number Placeholder 5"/>
          <p:cNvSpPr>
            <a:spLocks noGrp="1"/>
          </p:cNvSpPr>
          <p:nvPr>
            <p:ph type="sldNum" sz="quarter" idx="11"/>
          </p:nvPr>
        </p:nvSpPr>
        <p:spPr/>
        <p:txBody>
          <a:bodyPr/>
          <a:lstStyle/>
          <a:p>
            <a:pPr>
              <a:defRPr/>
            </a:pPr>
            <a:fld id="{DC0D05D7-162B-4A0E-BA63-040087C28520}"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r>
              <a:rPr lang="en-US" sz="2400" dirty="0" smtClean="0">
                <a:latin typeface="Century Gothic" pitchFamily="34" charset="0"/>
                <a:cs typeface="Century Gothic" pitchFamily="34" charset="0"/>
              </a:rPr>
              <a:t>Customer Contact Center:   1-800-323-4040</a:t>
            </a:r>
          </a:p>
          <a:p>
            <a:r>
              <a:rPr lang="en-US" sz="2400" dirty="0" smtClean="0">
                <a:latin typeface="Century Gothic" pitchFamily="34" charset="0"/>
                <a:cs typeface="Century Gothic" pitchFamily="34" charset="0"/>
              </a:rPr>
              <a:t>E-mail: </a:t>
            </a:r>
            <a:r>
              <a:rPr lang="en-US" sz="2400" dirty="0" smtClean="0">
                <a:latin typeface="Century Gothic" pitchFamily="34" charset="0"/>
                <a:cs typeface="Century Gothic" pitchFamily="34" charset="0"/>
                <a:hlinkClick r:id="rId3"/>
              </a:rPr>
              <a:t>accred@cap.org</a:t>
            </a:r>
            <a:endParaRPr lang="en-US" sz="2400" dirty="0" smtClean="0">
              <a:latin typeface="Century Gothic" pitchFamily="34" charset="0"/>
              <a:cs typeface="Century Gothic" pitchFamily="34" charset="0"/>
            </a:endParaRPr>
          </a:p>
          <a:p>
            <a:r>
              <a:rPr lang="en-US" sz="2400" dirty="0" smtClean="0">
                <a:latin typeface="Century Gothic" pitchFamily="34" charset="0"/>
                <a:cs typeface="Century Gothic" pitchFamily="34" charset="0"/>
              </a:rPr>
              <a:t>Tools on the CAP website:   e-LAB Solutions &gt; Proficiency Testing and Quality Management &gt; Resources</a:t>
            </a:r>
          </a:p>
          <a:p>
            <a:pPr lvl="3" eaLnBrk="1" hangingPunct="1"/>
            <a:r>
              <a:rPr lang="en-US" sz="2400" dirty="0" smtClean="0">
                <a:latin typeface="Century Gothic" pitchFamily="34" charset="0"/>
                <a:cs typeface="Century Gothic" pitchFamily="34" charset="0"/>
              </a:rPr>
              <a:t>PT Troubleshooting Guide</a:t>
            </a:r>
          </a:p>
          <a:p>
            <a:pPr lvl="3" eaLnBrk="1" hangingPunct="1"/>
            <a:r>
              <a:rPr lang="en-US" sz="2400" dirty="0" smtClean="0">
                <a:latin typeface="Century Gothic" pitchFamily="34" charset="0"/>
                <a:cs typeface="Century Gothic" pitchFamily="34" charset="0"/>
              </a:rPr>
              <a:t>PT Exception Investigation Checklist</a:t>
            </a:r>
          </a:p>
          <a:p>
            <a:r>
              <a:rPr lang="en-US" sz="2400" dirty="0" smtClean="0">
                <a:latin typeface="Century Gothic" pitchFamily="34" charset="0"/>
                <a:cs typeface="Century Gothic" pitchFamily="34" charset="0"/>
              </a:rPr>
              <a:t>Proficiency Testing Tool Box: </a:t>
            </a:r>
            <a:r>
              <a:rPr lang="en-US" sz="2400" u="sng" dirty="0" smtClean="0">
                <a:latin typeface="Century Gothic" pitchFamily="34" charset="0"/>
                <a:cs typeface="Century Gothic" pitchFamily="34" charset="0"/>
                <a:hlinkClick r:id="rId4"/>
              </a:rPr>
              <a:t>www.cap.org</a:t>
            </a:r>
            <a:r>
              <a:rPr lang="en-US" sz="2400" dirty="0" smtClean="0">
                <a:latin typeface="Century Gothic" pitchFamily="34" charset="0"/>
                <a:cs typeface="Century Gothic" pitchFamily="34" charset="0"/>
              </a:rPr>
              <a:t>: </a:t>
            </a:r>
            <a:r>
              <a:rPr lang="en-US" sz="2400" i="1" dirty="0" smtClean="0">
                <a:latin typeface="Century Gothic" pitchFamily="34" charset="0"/>
                <a:cs typeface="Century Gothic" pitchFamily="34" charset="0"/>
              </a:rPr>
              <a:t>e-lab</a:t>
            </a:r>
            <a:r>
              <a:rPr lang="en-US" sz="2400" dirty="0" smtClean="0">
                <a:latin typeface="Century Gothic" pitchFamily="34" charset="0"/>
                <a:cs typeface="Century Gothic" pitchFamily="34" charset="0"/>
              </a:rPr>
              <a:t> solutions&gt; Laboratory Accreditation&gt;Proficiency Testing Compliance</a:t>
            </a:r>
          </a:p>
          <a:p>
            <a:endParaRPr lang="en-US" sz="1800" dirty="0" smtClean="0">
              <a:latin typeface="Century Gothic" pitchFamily="34" charset="0"/>
              <a:cs typeface="Century Gothic" pitchFamily="34" charset="0"/>
            </a:endParaRPr>
          </a:p>
        </p:txBody>
      </p:sp>
      <p:sp>
        <p:nvSpPr>
          <p:cNvPr id="45059" name="Title 2"/>
          <p:cNvSpPr>
            <a:spLocks noGrp="1"/>
          </p:cNvSpPr>
          <p:nvPr>
            <p:ph type="title"/>
          </p:nvPr>
        </p:nvSpPr>
        <p:spPr>
          <a:xfrm>
            <a:off x="457200" y="228600"/>
            <a:ext cx="8229600" cy="931863"/>
          </a:xfrm>
        </p:spPr>
        <p:txBody>
          <a:bodyPr/>
          <a:lstStyle/>
          <a:p>
            <a:r>
              <a:rPr lang="en-US" b="1" dirty="0" smtClean="0">
                <a:latin typeface="Century Gothic" pitchFamily="34" charset="0"/>
                <a:cs typeface="Century Gothic" pitchFamily="34" charset="0"/>
              </a:rPr>
              <a:t>Resources</a:t>
            </a:r>
          </a:p>
        </p:txBody>
      </p:sp>
      <p:sp>
        <p:nvSpPr>
          <p:cNvPr id="45061" name="Footer Placeholder 15"/>
          <p:cNvSpPr>
            <a:spLocks noGrp="1"/>
          </p:cNvSpPr>
          <p:nvPr>
            <p:ph type="ftr" sz="quarter" idx="10"/>
          </p:nvPr>
        </p:nvSpPr>
        <p:spPr bwMode="auto">
          <a:xfrm>
            <a:off x="1524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7" name="Slide Number Placeholder 6"/>
          <p:cNvSpPr>
            <a:spLocks noGrp="1"/>
          </p:cNvSpPr>
          <p:nvPr>
            <p:ph type="sldNum" sz="quarter" idx="11"/>
          </p:nvPr>
        </p:nvSpPr>
        <p:spPr/>
        <p:txBody>
          <a:bodyPr/>
          <a:lstStyle/>
          <a:p>
            <a:pPr>
              <a:defRPr/>
            </a:pPr>
            <a:fld id="{DC0D05D7-162B-4A0E-BA63-040087C28520}"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47800"/>
            <a:ext cx="8305800" cy="4525963"/>
          </a:xfrm>
        </p:spPr>
        <p:txBody>
          <a:bodyPr/>
          <a:lstStyle/>
          <a:p>
            <a:pPr eaLnBrk="1" hangingPunct="1">
              <a:defRPr/>
            </a:pPr>
            <a:endParaRPr lang="en-US" sz="2000" b="1" dirty="0" smtClean="0">
              <a:latin typeface="+mn-lt"/>
              <a:ea typeface="ＭＳ Ｐゴシック" pitchFamily="34" charset="-128"/>
            </a:endParaRPr>
          </a:p>
          <a:p>
            <a:pPr eaLnBrk="1" hangingPunct="1">
              <a:defRPr/>
            </a:pPr>
            <a:r>
              <a:rPr lang="en-US" sz="1800" dirty="0" smtClean="0">
                <a:latin typeface="+mn-lt"/>
                <a:ea typeface="ＭＳ Ｐゴシック" pitchFamily="34" charset="-128"/>
              </a:rPr>
              <a:t>A number of checklist items are cited frequently during CAP inspections</a:t>
            </a:r>
          </a:p>
          <a:p>
            <a:pPr eaLnBrk="1" hangingPunct="1">
              <a:defRPr/>
            </a:pPr>
            <a:r>
              <a:rPr lang="en-US" sz="1800" dirty="0" smtClean="0">
                <a:latin typeface="+mn-lt"/>
                <a:ea typeface="ＭＳ Ｐゴシック" pitchFamily="34" charset="-128"/>
              </a:rPr>
              <a:t>Most frequently cited deficiencies are similar from one year to the next</a:t>
            </a:r>
          </a:p>
          <a:p>
            <a:pPr eaLnBrk="1" hangingPunct="1">
              <a:defRPr/>
            </a:pPr>
            <a:r>
              <a:rPr lang="en-US" sz="1800" dirty="0" smtClean="0">
                <a:latin typeface="+mn-lt"/>
                <a:ea typeface="ＭＳ Ｐゴシック" pitchFamily="34" charset="-128"/>
              </a:rPr>
              <a:t>This section will review the most commonly cited deficiencies</a:t>
            </a:r>
          </a:p>
        </p:txBody>
      </p:sp>
      <p:sp>
        <p:nvSpPr>
          <p:cNvPr id="10243" name="Rectangle 2"/>
          <p:cNvSpPr>
            <a:spLocks noGrp="1" noChangeArrowheads="1"/>
          </p:cNvSpPr>
          <p:nvPr>
            <p:ph type="title"/>
          </p:nvPr>
        </p:nvSpPr>
        <p:spPr>
          <a:xfrm>
            <a:off x="457200" y="304800"/>
            <a:ext cx="8229600" cy="931863"/>
          </a:xfrm>
        </p:spPr>
        <p:txBody>
          <a:bodyPr/>
          <a:lstStyle/>
          <a:p>
            <a:pPr eaLnBrk="1" hangingPunct="1"/>
            <a:r>
              <a:rPr lang="en-US" sz="2400" b="1" dirty="0" smtClean="0">
                <a:latin typeface="Century Gothic" pitchFamily="34" charset="0"/>
                <a:cs typeface="Century Gothic" pitchFamily="34" charset="0"/>
              </a:rPr>
              <a:t>2013: Common Deficiencies</a:t>
            </a:r>
          </a:p>
        </p:txBody>
      </p:sp>
      <p:sp>
        <p:nvSpPr>
          <p:cNvPr id="10245" name="Footer Placeholder 15"/>
          <p:cNvSpPr>
            <a:spLocks noGrp="1"/>
          </p:cNvSpPr>
          <p:nvPr>
            <p:ph type="ftr" sz="quarter" idx="10"/>
          </p:nvPr>
        </p:nvSpPr>
        <p:spPr bwMode="auto">
          <a:xfrm>
            <a:off x="228600" y="6400800"/>
            <a:ext cx="3200400" cy="244475"/>
          </a:xfrm>
          <a:noFill/>
          <a:ln>
            <a:miter lim="800000"/>
            <a:headEnd/>
            <a:tailEnd/>
          </a:ln>
        </p:spPr>
        <p:txBody>
          <a:bodyPr/>
          <a:lstStyle/>
          <a:p>
            <a:pPr algn="r"/>
            <a:r>
              <a:rPr lang="en-US" dirty="0" smtClean="0">
                <a:latin typeface="Arial" charset="0"/>
                <a:ea typeface="MS PGothic" pitchFamily="34" charset="-128"/>
              </a:rPr>
              <a:t>©2014 College of American Pathologists. All rights reserved.</a:t>
            </a:r>
          </a:p>
        </p:txBody>
      </p:sp>
      <p:sp>
        <p:nvSpPr>
          <p:cNvPr id="7" name="Slide Number Placeholder 6"/>
          <p:cNvSpPr>
            <a:spLocks noGrp="1"/>
          </p:cNvSpPr>
          <p:nvPr>
            <p:ph type="sldNum" sz="quarter" idx="11"/>
          </p:nvPr>
        </p:nvSpPr>
        <p:spPr/>
        <p:txBody>
          <a:bodyPr/>
          <a:lstStyle/>
          <a:p>
            <a:pPr>
              <a:defRPr/>
            </a:pPr>
            <a:fld id="{DC0D05D7-162B-4A0E-BA63-040087C28520}" type="slidenum">
              <a:rPr lang="en-US" smtClean="0"/>
              <a:pPr>
                <a:defRPr/>
              </a:pPr>
              <a:t>4</a:t>
            </a:fld>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end_slide.png"/>
          <p:cNvPicPr>
            <a:picLocks noChangeAspect="1"/>
          </p:cNvPicPr>
          <p:nvPr/>
        </p:nvPicPr>
        <p:blipFill>
          <a:blip r:embed="rId3" cstate="print"/>
          <a:srcRect/>
          <a:stretch>
            <a:fillRect/>
          </a:stretch>
        </p:blipFill>
        <p:spPr bwMode="auto">
          <a:xfrm>
            <a:off x="2282825" y="2716213"/>
            <a:ext cx="4578350" cy="1474787"/>
          </a:xfrm>
          <a:prstGeom prst="rect">
            <a:avLst/>
          </a:prstGeom>
          <a:noFill/>
          <a:ln w="9525">
            <a:noFill/>
            <a:miter lim="800000"/>
            <a:headEnd/>
            <a:tailEnd/>
          </a:ln>
        </p:spPr>
      </p:pic>
      <p:sp>
        <p:nvSpPr>
          <p:cNvPr id="10" name="Rectangle 9"/>
          <p:cNvSpPr/>
          <p:nvPr/>
        </p:nvSpPr>
        <p:spPr>
          <a:xfrm>
            <a:off x="457200" y="1066800"/>
            <a:ext cx="8382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1"/>
          </p:nvPr>
        </p:nvSpPr>
        <p:spPr/>
        <p:txBody>
          <a:bodyPr/>
          <a:lstStyle/>
          <a:p>
            <a:pPr>
              <a:defRPr/>
            </a:pPr>
            <a:fld id="{DC0D05D7-162B-4A0E-BA63-040087C28520}" type="slidenum">
              <a:rPr lang="en-US" smtClean="0"/>
              <a:pPr>
                <a:defRPr/>
              </a:pPr>
              <a:t>40</a:t>
            </a:fld>
            <a:endParaRPr lang="en-US" dirty="0"/>
          </a:p>
        </p:txBody>
      </p:sp>
      <p:sp>
        <p:nvSpPr>
          <p:cNvPr id="6" name="Footer Placeholder 5"/>
          <p:cNvSpPr>
            <a:spLocks noGrp="1"/>
          </p:cNvSpPr>
          <p:nvPr>
            <p:ph type="ftr" sz="quarter" idx="10"/>
          </p:nvPr>
        </p:nvSpPr>
        <p:spPr/>
        <p:txBody>
          <a:bodyPr/>
          <a:lstStyle/>
          <a:p>
            <a:pPr>
              <a:defRPr/>
            </a:pPr>
            <a:r>
              <a:rPr lang="en-US" dirty="0" smtClean="0"/>
              <a:t>©2014 College of American Pathologists. All rights reserved.</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400" b="1" dirty="0" smtClean="0">
                <a:latin typeface="Century Gothic" pitchFamily="34" charset="0"/>
                <a:cs typeface="Century Gothic" pitchFamily="34" charset="0"/>
              </a:rPr>
              <a:t>Most Commonly Cited Deficiencies in 2013</a:t>
            </a:r>
          </a:p>
        </p:txBody>
      </p:sp>
      <p:sp>
        <p:nvSpPr>
          <p:cNvPr id="11267" name="Footer Placeholder 2"/>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1268" name="Slide Number Placeholder 3"/>
          <p:cNvSpPr>
            <a:spLocks noGrp="1"/>
          </p:cNvSpPr>
          <p:nvPr>
            <p:ph type="sldNum" sz="quarter" idx="11"/>
          </p:nvPr>
        </p:nvSpPr>
        <p:spPr bwMode="auto">
          <a:noFill/>
          <a:ln>
            <a:miter lim="800000"/>
            <a:headEnd/>
            <a:tailEnd/>
          </a:ln>
        </p:spPr>
        <p:txBody>
          <a:bodyPr/>
          <a:lstStyle/>
          <a:p>
            <a:fld id="{4437082B-17CD-4643-8814-FA9DD9DCF0DA}" type="slidenum">
              <a:rPr lang="en-US" smtClean="0">
                <a:latin typeface="Arial" charset="0"/>
                <a:ea typeface="MS PGothic" pitchFamily="34" charset="-128"/>
              </a:rPr>
              <a:pPr/>
              <a:t>5</a:t>
            </a:fld>
            <a:endParaRPr lang="en-US" dirty="0" smtClean="0">
              <a:latin typeface="Arial" charset="0"/>
              <a:ea typeface="MS PGothic" pitchFamily="34" charset="-128"/>
            </a:endParaRPr>
          </a:p>
        </p:txBody>
      </p:sp>
      <p:graphicFrame>
        <p:nvGraphicFramePr>
          <p:cNvPr id="5" name="Chart 4"/>
          <p:cNvGraphicFramePr/>
          <p:nvPr/>
        </p:nvGraphicFramePr>
        <p:xfrm>
          <a:off x="533400" y="1447800"/>
          <a:ext cx="83058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228600" y="14478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400" b="1" dirty="0" smtClean="0">
                <a:latin typeface="Century Gothic" pitchFamily="34" charset="0"/>
                <a:cs typeface="Century Gothic" pitchFamily="34" charset="0"/>
              </a:rPr>
              <a:t>GEN.55500		Competency Assessment</a:t>
            </a:r>
          </a:p>
        </p:txBody>
      </p:sp>
      <p:sp>
        <p:nvSpPr>
          <p:cNvPr id="12291"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 competency of each person to perform his/her duties is assessed.</a:t>
            </a:r>
          </a:p>
          <a:p>
            <a:pPr eaLnBrk="1" hangingPunct="1">
              <a:buFont typeface="Arial" charset="0"/>
              <a:buNone/>
            </a:pP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endParaRPr lang="en-US" sz="2400" b="1" dirty="0" smtClean="0">
              <a:latin typeface="Century Gothic" pitchFamily="34" charset="0"/>
              <a:cs typeface="Century Gothic" pitchFamily="34" charset="0"/>
            </a:endParaRPr>
          </a:p>
          <a:p>
            <a:pPr lvl="1" eaLnBrk="1" hangingPunct="1"/>
            <a:r>
              <a:rPr lang="en-US" sz="1800" dirty="0" smtClean="0">
                <a:latin typeface="Century Gothic" pitchFamily="34" charset="0"/>
                <a:cs typeface="Century Gothic" pitchFamily="34" charset="0"/>
              </a:rPr>
              <a:t>Must include six competency elements for each non-waived test system (as applicable)</a:t>
            </a:r>
          </a:p>
          <a:p>
            <a:pPr lvl="1" eaLnBrk="1" hangingPunct="1"/>
            <a:r>
              <a:rPr lang="en-US" sz="1800" dirty="0" smtClean="0">
                <a:latin typeface="Century Gothic" pitchFamily="34" charset="0"/>
                <a:cs typeface="Century Gothic" pitchFamily="34" charset="0"/>
              </a:rPr>
              <a:t>Must be assessed semi-annually in the first year of duties and annually thereafter </a:t>
            </a:r>
          </a:p>
          <a:p>
            <a:pPr>
              <a:buFont typeface="Arial" charset="0"/>
              <a:buNone/>
            </a:pPr>
            <a:endParaRPr lang="en-US" dirty="0" smtClean="0">
              <a:latin typeface="Century Gothic" pitchFamily="34" charset="0"/>
              <a:cs typeface="Century Gothic" pitchFamily="34" charset="0"/>
            </a:endParaRPr>
          </a:p>
        </p:txBody>
      </p:sp>
      <p:sp>
        <p:nvSpPr>
          <p:cNvPr id="12292"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2293" name="Slide Number Placeholder 4"/>
          <p:cNvSpPr>
            <a:spLocks noGrp="1"/>
          </p:cNvSpPr>
          <p:nvPr>
            <p:ph type="sldNum" sz="quarter" idx="11"/>
          </p:nvPr>
        </p:nvSpPr>
        <p:spPr bwMode="auto">
          <a:noFill/>
          <a:ln>
            <a:miter lim="800000"/>
            <a:headEnd/>
            <a:tailEnd/>
          </a:ln>
        </p:spPr>
        <p:txBody>
          <a:bodyPr/>
          <a:lstStyle/>
          <a:p>
            <a:fld id="{8FCAF866-20A2-4DA5-8DD1-1962960D5359}" type="slidenum">
              <a:rPr lang="en-US" smtClean="0">
                <a:latin typeface="Arial" charset="0"/>
                <a:ea typeface="MS PGothic" pitchFamily="34" charset="-128"/>
              </a:rPr>
              <a:pPr/>
              <a:t>6</a:t>
            </a:fld>
            <a:endParaRPr lang="en-US" dirty="0" smtClean="0">
              <a:latin typeface="Arial" charset="0"/>
              <a:ea typeface="MS PGothic"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b="1" dirty="0" smtClean="0">
                <a:latin typeface="Century Gothic" pitchFamily="34" charset="0"/>
                <a:cs typeface="Century Gothic" pitchFamily="34" charset="0"/>
              </a:rPr>
              <a:t>COM.01200		Activity Menu</a:t>
            </a:r>
          </a:p>
        </p:txBody>
      </p:sp>
      <p:sp>
        <p:nvSpPr>
          <p:cNvPr id="13315"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 laboratory’s current CAP Activity Menu accurately reflects the testing performed.</a:t>
            </a:r>
          </a:p>
          <a:p>
            <a:pPr eaLnBrk="1" hangingPunct="1">
              <a:buFont typeface="Arial" charset="0"/>
              <a:buNone/>
            </a:pP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Some tests missing on activity menu</a:t>
            </a:r>
          </a:p>
          <a:p>
            <a:pPr lvl="1" eaLnBrk="1" hangingPunct="1"/>
            <a:r>
              <a:rPr lang="en-US" sz="2000" dirty="0" smtClean="0">
                <a:latin typeface="Century Gothic" pitchFamily="34" charset="0"/>
                <a:cs typeface="Century Gothic" pitchFamily="34" charset="0"/>
              </a:rPr>
              <a:t>Pre-populated activities (waived versus non-waived) are not customized by the laboratory</a:t>
            </a:r>
          </a:p>
          <a:p>
            <a:pPr lvl="2"/>
            <a:r>
              <a:rPr lang="en-US" sz="2000" i="1" dirty="0" smtClean="0">
                <a:latin typeface="Century Gothic" pitchFamily="34" charset="0"/>
                <a:cs typeface="Century Gothic" pitchFamily="34" charset="0"/>
              </a:rPr>
              <a:t>Note:  Ordering proficiency testing surveys does not automatically add tests to the activity menu</a:t>
            </a:r>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3316"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3317" name="Slide Number Placeholder 4"/>
          <p:cNvSpPr>
            <a:spLocks noGrp="1"/>
          </p:cNvSpPr>
          <p:nvPr>
            <p:ph type="sldNum" sz="quarter" idx="11"/>
          </p:nvPr>
        </p:nvSpPr>
        <p:spPr bwMode="auto">
          <a:noFill/>
          <a:ln>
            <a:miter lim="800000"/>
            <a:headEnd/>
            <a:tailEnd/>
          </a:ln>
        </p:spPr>
        <p:txBody>
          <a:bodyPr/>
          <a:lstStyle/>
          <a:p>
            <a:fld id="{F5CC547D-5C29-4D1D-B5FE-E8E5D61FA9D2}" type="slidenum">
              <a:rPr lang="en-US" smtClean="0">
                <a:latin typeface="Arial" charset="0"/>
                <a:ea typeface="MS PGothic" pitchFamily="34" charset="-128"/>
              </a:rPr>
              <a:pPr/>
              <a:t>7</a:t>
            </a:fld>
            <a:endParaRPr lang="en-US" dirty="0" smtClean="0">
              <a:latin typeface="Arial" charset="0"/>
              <a:ea typeface="MS PGothic"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400" b="1" dirty="0" smtClean="0">
                <a:latin typeface="Century Gothic" pitchFamily="34" charset="0"/>
                <a:cs typeface="Century Gothic" pitchFamily="34" charset="0"/>
              </a:rPr>
              <a:t>COM.01700		PT Evaluation</a:t>
            </a:r>
          </a:p>
        </p:txBody>
      </p:sp>
      <p:sp>
        <p:nvSpPr>
          <p:cNvPr id="14339"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There is ongoing evaluation of PT and alternative assessment results, with prompt corrective action taken for unacceptable results.</a:t>
            </a:r>
          </a:p>
          <a:p>
            <a:pPr eaLnBrk="1" hangingPunct="1">
              <a:buFont typeface="Arial" charset="0"/>
              <a:buNone/>
            </a:pP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Missing evaluation of unacceptable results</a:t>
            </a:r>
          </a:p>
          <a:p>
            <a:pPr lvl="1" eaLnBrk="1" hangingPunct="1"/>
            <a:r>
              <a:rPr lang="en-US" sz="2000" dirty="0" smtClean="0">
                <a:latin typeface="Century Gothic" pitchFamily="34" charset="0"/>
                <a:cs typeface="Century Gothic" pitchFamily="34" charset="0"/>
              </a:rPr>
              <a:t>Alternative testing not performed twice per year</a:t>
            </a:r>
          </a:p>
          <a:p>
            <a:pPr lvl="1" eaLnBrk="1" hangingPunct="1"/>
            <a:r>
              <a:rPr lang="en-US" sz="2000" dirty="0" smtClean="0">
                <a:latin typeface="Century Gothic" pitchFamily="34" charset="0"/>
                <a:cs typeface="Century Gothic" pitchFamily="34" charset="0"/>
              </a:rPr>
              <a:t>Results not reviewed and signed in a timely manner.</a:t>
            </a:r>
          </a:p>
          <a:p>
            <a:pPr lvl="1" eaLnBrk="1" hangingPunct="1"/>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4340"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4341" name="Slide Number Placeholder 4"/>
          <p:cNvSpPr>
            <a:spLocks noGrp="1"/>
          </p:cNvSpPr>
          <p:nvPr>
            <p:ph type="sldNum" sz="quarter" idx="11"/>
          </p:nvPr>
        </p:nvSpPr>
        <p:spPr bwMode="auto">
          <a:noFill/>
          <a:ln>
            <a:miter lim="800000"/>
            <a:headEnd/>
            <a:tailEnd/>
          </a:ln>
        </p:spPr>
        <p:txBody>
          <a:bodyPr/>
          <a:lstStyle/>
          <a:p>
            <a:fld id="{E6A06A1E-3484-46CE-892F-3C0102710A54}" type="slidenum">
              <a:rPr lang="en-US" smtClean="0">
                <a:latin typeface="Arial" charset="0"/>
                <a:ea typeface="MS PGothic" pitchFamily="34" charset="-128"/>
              </a:rPr>
              <a:pPr/>
              <a:t>8</a:t>
            </a:fld>
            <a:endParaRPr lang="en-US" dirty="0" smtClean="0">
              <a:latin typeface="Arial" charset="0"/>
              <a:ea typeface="MS PGothic"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2400" b="1" dirty="0" smtClean="0">
                <a:latin typeface="Century Gothic" pitchFamily="34" charset="0"/>
                <a:cs typeface="Century Gothic" pitchFamily="34" charset="0"/>
              </a:rPr>
              <a:t>GEN.20375		Document Control</a:t>
            </a:r>
          </a:p>
        </p:txBody>
      </p:sp>
      <p:sp>
        <p:nvSpPr>
          <p:cNvPr id="15363" name="Content Placeholder 2"/>
          <p:cNvSpPr>
            <a:spLocks noGrp="1"/>
          </p:cNvSpPr>
          <p:nvPr>
            <p:ph idx="1"/>
          </p:nvPr>
        </p:nvSpPr>
        <p:spPr>
          <a:xfrm>
            <a:off x="228600" y="1600200"/>
            <a:ext cx="8458200" cy="4525963"/>
          </a:xfrm>
        </p:spPr>
        <p:txBody>
          <a:bodyPr/>
          <a:lstStyle/>
          <a:p>
            <a:pPr eaLnBrk="1" hangingPunct="1">
              <a:buFont typeface="Arial" charset="0"/>
              <a:buNone/>
            </a:pPr>
            <a:r>
              <a:rPr lang="en-US" sz="2400" b="1" dirty="0" smtClean="0">
                <a:latin typeface="Century Gothic" pitchFamily="34" charset="0"/>
                <a:cs typeface="Century Gothic" pitchFamily="34" charset="0"/>
              </a:rPr>
              <a:t>	</a:t>
            </a:r>
            <a:r>
              <a:rPr lang="en-US" sz="2000" dirty="0" smtClean="0">
                <a:latin typeface="Century Gothic" pitchFamily="34" charset="0"/>
                <a:cs typeface="Century Gothic" pitchFamily="34" charset="0"/>
              </a:rPr>
              <a:t>The laboratory has a document control system.</a:t>
            </a:r>
            <a:endParaRPr lang="en-US" sz="2400" dirty="0" smtClean="0">
              <a:latin typeface="Century Gothic" pitchFamily="34" charset="0"/>
              <a:cs typeface="Century Gothic" pitchFamily="34" charset="0"/>
            </a:endParaRPr>
          </a:p>
          <a:p>
            <a:pPr eaLnBrk="1" hangingPunct="1">
              <a:buFont typeface="Arial" charset="0"/>
              <a:buNone/>
            </a:pPr>
            <a:r>
              <a:rPr lang="en-US" sz="2400" b="1" dirty="0" smtClean="0">
                <a:latin typeface="Century Gothic" pitchFamily="34" charset="0"/>
                <a:cs typeface="Century Gothic" pitchFamily="34" charset="0"/>
              </a:rPr>
              <a:t>	</a:t>
            </a:r>
          </a:p>
          <a:p>
            <a:pPr eaLnBrk="1" hangingPunct="1">
              <a:buFont typeface="Arial" charset="0"/>
              <a:buNone/>
            </a:pPr>
            <a:r>
              <a:rPr lang="en-US" sz="2400" b="1" dirty="0" smtClean="0">
                <a:latin typeface="Century Gothic" pitchFamily="34" charset="0"/>
                <a:cs typeface="Century Gothic" pitchFamily="34" charset="0"/>
              </a:rPr>
              <a:t>	</a:t>
            </a:r>
            <a:r>
              <a:rPr lang="en-US" sz="2000" b="1" dirty="0" smtClean="0">
                <a:latin typeface="Century Gothic" pitchFamily="34" charset="0"/>
                <a:cs typeface="Century Gothic" pitchFamily="34" charset="0"/>
              </a:rPr>
              <a:t>Common reasons for citations:</a:t>
            </a:r>
          </a:p>
          <a:p>
            <a:pPr lvl="1" eaLnBrk="1" hangingPunct="1"/>
            <a:r>
              <a:rPr lang="en-US" sz="2000" dirty="0" smtClean="0">
                <a:latin typeface="Century Gothic" pitchFamily="34" charset="0"/>
                <a:cs typeface="Century Gothic" pitchFamily="34" charset="0"/>
              </a:rPr>
              <a:t>Procedures not approved by Laboratory Director</a:t>
            </a:r>
          </a:p>
          <a:p>
            <a:pPr lvl="1" eaLnBrk="1" hangingPunct="1"/>
            <a:r>
              <a:rPr lang="en-US" sz="2000" dirty="0" smtClean="0">
                <a:latin typeface="Century Gothic" pitchFamily="34" charset="0"/>
                <a:cs typeface="Century Gothic" pitchFamily="34" charset="0"/>
              </a:rPr>
              <a:t>Multiple versions of procedures available to staff</a:t>
            </a:r>
          </a:p>
          <a:p>
            <a:pPr lvl="1" eaLnBrk="1" hangingPunct="1"/>
            <a:r>
              <a:rPr lang="en-US" sz="2000" dirty="0" smtClean="0">
                <a:latin typeface="Century Gothic" pitchFamily="34" charset="0"/>
                <a:cs typeface="Century Gothic" pitchFamily="34" charset="0"/>
              </a:rPr>
              <a:t>Forms and logs not under document control</a:t>
            </a:r>
          </a:p>
          <a:p>
            <a:pPr lvl="1" eaLnBrk="1" hangingPunct="1"/>
            <a:endParaRPr lang="en-US" sz="2400" dirty="0" smtClean="0">
              <a:latin typeface="Century Gothic" pitchFamily="34" charset="0"/>
              <a:cs typeface="Century Gothic" pitchFamily="34" charset="0"/>
            </a:endParaRPr>
          </a:p>
          <a:p>
            <a:pPr lvl="1" eaLnBrk="1" hangingPunct="1"/>
            <a:endParaRPr lang="en-US" sz="2400" dirty="0" smtClean="0">
              <a:latin typeface="Century Gothic" pitchFamily="34" charset="0"/>
              <a:cs typeface="Century Gothic" pitchFamily="34" charset="0"/>
            </a:endParaRPr>
          </a:p>
          <a:p>
            <a:pPr>
              <a:buFont typeface="Arial" charset="0"/>
              <a:buNone/>
            </a:pPr>
            <a:endParaRPr lang="en-US" dirty="0" smtClean="0">
              <a:latin typeface="Century Gothic" pitchFamily="34" charset="0"/>
              <a:cs typeface="Century Gothic" pitchFamily="34" charset="0"/>
            </a:endParaRPr>
          </a:p>
        </p:txBody>
      </p:sp>
      <p:sp>
        <p:nvSpPr>
          <p:cNvPr id="15364" name="Footer Placeholder 3"/>
          <p:cNvSpPr>
            <a:spLocks noGrp="1"/>
          </p:cNvSpPr>
          <p:nvPr>
            <p:ph type="ftr" sz="quarter" idx="10"/>
          </p:nvPr>
        </p:nvSpPr>
        <p:spPr bwMode="auto">
          <a:noFill/>
          <a:ln>
            <a:miter lim="800000"/>
            <a:headEnd/>
            <a:tailEnd/>
          </a:ln>
        </p:spPr>
        <p:txBody>
          <a:bodyPr/>
          <a:lstStyle/>
          <a:p>
            <a:r>
              <a:rPr lang="en-US" dirty="0" smtClean="0">
                <a:latin typeface="Century Gothic" pitchFamily="34" charset="0"/>
                <a:ea typeface="MS PGothic" pitchFamily="34" charset="-128"/>
              </a:rPr>
              <a:t>©2014 College of American Pathologists. All rights reserved.</a:t>
            </a:r>
          </a:p>
        </p:txBody>
      </p:sp>
      <p:sp>
        <p:nvSpPr>
          <p:cNvPr id="15365" name="Slide Number Placeholder 4"/>
          <p:cNvSpPr>
            <a:spLocks noGrp="1"/>
          </p:cNvSpPr>
          <p:nvPr>
            <p:ph type="sldNum" sz="quarter" idx="11"/>
          </p:nvPr>
        </p:nvSpPr>
        <p:spPr bwMode="auto">
          <a:noFill/>
          <a:ln>
            <a:miter lim="800000"/>
            <a:headEnd/>
            <a:tailEnd/>
          </a:ln>
        </p:spPr>
        <p:txBody>
          <a:bodyPr/>
          <a:lstStyle/>
          <a:p>
            <a:fld id="{17146E65-BEF6-4322-9721-461D99253169}" type="slidenum">
              <a:rPr lang="en-US" smtClean="0">
                <a:latin typeface="Arial" charset="0"/>
                <a:ea typeface="MS PGothic" pitchFamily="34" charset="-128"/>
              </a:rPr>
              <a:pPr/>
              <a:t>9</a:t>
            </a:fld>
            <a:endParaRPr lang="en-US" dirty="0" smtClean="0">
              <a:latin typeface="Arial" charset="0"/>
              <a:ea typeface="MS PGothic"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rint2[1]">
  <a:themeElements>
    <a:clrScheme name="CAP">
      <a:dk1>
        <a:sysClr val="windowText" lastClr="000000"/>
      </a:dk1>
      <a:lt1>
        <a:sysClr val="window" lastClr="FFFFFF"/>
      </a:lt1>
      <a:dk2>
        <a:srgbClr val="00549F"/>
      </a:dk2>
      <a:lt2>
        <a:srgbClr val="FFFFFF"/>
      </a:lt2>
      <a:accent1>
        <a:srgbClr val="00549F"/>
      </a:accent1>
      <a:accent2>
        <a:srgbClr val="69BE28"/>
      </a:accent2>
      <a:accent3>
        <a:srgbClr val="4F2D7F"/>
      </a:accent3>
      <a:accent4>
        <a:srgbClr val="C4262E"/>
      </a:accent4>
      <a:accent5>
        <a:srgbClr val="00B0CA"/>
      </a:accent5>
      <a:accent6>
        <a:srgbClr val="FDC82F"/>
      </a:accent6>
      <a:hlink>
        <a:srgbClr val="00B0CA"/>
      </a:hlink>
      <a:folHlink>
        <a:srgbClr val="00B0CA"/>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AP">
    <a:dk1>
      <a:sysClr val="windowText" lastClr="000000"/>
    </a:dk1>
    <a:lt1>
      <a:sysClr val="window" lastClr="FFFFFF"/>
    </a:lt1>
    <a:dk2>
      <a:srgbClr val="00549F"/>
    </a:dk2>
    <a:lt2>
      <a:srgbClr val="FFFFFF"/>
    </a:lt2>
    <a:accent1>
      <a:srgbClr val="00549F"/>
    </a:accent1>
    <a:accent2>
      <a:srgbClr val="69BE28"/>
    </a:accent2>
    <a:accent3>
      <a:srgbClr val="4F2D7F"/>
    </a:accent3>
    <a:accent4>
      <a:srgbClr val="C4262E"/>
    </a:accent4>
    <a:accent5>
      <a:srgbClr val="00B0CA"/>
    </a:accent5>
    <a:accent6>
      <a:srgbClr val="FDC82F"/>
    </a:accent6>
    <a:hlink>
      <a:srgbClr val="00B0CA"/>
    </a:hlink>
    <a:folHlink>
      <a:srgbClr val="00B0CA"/>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P">
    <a:dk1>
      <a:sysClr val="windowText" lastClr="000000"/>
    </a:dk1>
    <a:lt1>
      <a:sysClr val="window" lastClr="FFFFFF"/>
    </a:lt1>
    <a:dk2>
      <a:srgbClr val="00549F"/>
    </a:dk2>
    <a:lt2>
      <a:srgbClr val="FFFFFF"/>
    </a:lt2>
    <a:accent1>
      <a:srgbClr val="00549F"/>
    </a:accent1>
    <a:accent2>
      <a:srgbClr val="69BE28"/>
    </a:accent2>
    <a:accent3>
      <a:srgbClr val="4F2D7F"/>
    </a:accent3>
    <a:accent4>
      <a:srgbClr val="C4262E"/>
    </a:accent4>
    <a:accent5>
      <a:srgbClr val="00B0CA"/>
    </a:accent5>
    <a:accent6>
      <a:srgbClr val="FDC82F"/>
    </a:accent6>
    <a:hlink>
      <a:srgbClr val="00B0CA"/>
    </a:hlink>
    <a:folHlink>
      <a:srgbClr val="00B0CA"/>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Print2[1]</Template>
  <TotalTime>223</TotalTime>
  <Words>2190</Words>
  <Application>Microsoft Office PowerPoint</Application>
  <PresentationFormat>On-screen Show (4:3)</PresentationFormat>
  <Paragraphs>354</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Print2[1]</vt:lpstr>
      <vt:lpstr>Preparing Your Point of Care Testing Program for a CAP Inspection</vt:lpstr>
      <vt:lpstr>Learning Objectives:</vt:lpstr>
      <vt:lpstr>What IS point-of-care-testing?</vt:lpstr>
      <vt:lpstr>2013: Common Deficiencies</vt:lpstr>
      <vt:lpstr>Most Commonly Cited Deficiencies in 2013</vt:lpstr>
      <vt:lpstr>GEN.55500  Competency Assessment</vt:lpstr>
      <vt:lpstr>COM.01200  Activity Menu</vt:lpstr>
      <vt:lpstr>COM.01700  PT Evaluation</vt:lpstr>
      <vt:lpstr>GEN.20375  Document Control</vt:lpstr>
      <vt:lpstr>COM.10000  Procedure Manual</vt:lpstr>
      <vt:lpstr>COM.01400  Attestation Page</vt:lpstr>
      <vt:lpstr>COM.10100  Procedure Manual Review</vt:lpstr>
      <vt:lpstr>COM.30300  Reagent Labeling</vt:lpstr>
      <vt:lpstr>COM.30350  Reagent Storage</vt:lpstr>
      <vt:lpstr>GEN.54400  Personnel Records</vt:lpstr>
      <vt:lpstr>Top Five Deficiencies – POC Checklist</vt:lpstr>
      <vt:lpstr>Competency Assessment</vt:lpstr>
      <vt:lpstr>POC.06875  Competency Assessment for Waived Testing</vt:lpstr>
      <vt:lpstr>POC.06910  Competency Assessment for Non-waived Testing</vt:lpstr>
      <vt:lpstr>POC.07300  Daily Quality Control (QC)</vt:lpstr>
      <vt:lpstr>POC.07568  Comparability of Instrument/Method</vt:lpstr>
      <vt:lpstr>POC.07037  Documented QC Results – Waived Tests</vt:lpstr>
      <vt:lpstr>POC.07512  QC Handling</vt:lpstr>
      <vt:lpstr>Inspection Process:  What Will the Inspector Look For? </vt:lpstr>
      <vt:lpstr>Inspection Process cont.</vt:lpstr>
      <vt:lpstr>Inspection Process cont.</vt:lpstr>
      <vt:lpstr>Inspection Process cont.</vt:lpstr>
      <vt:lpstr>What the Inspector Will Look For…</vt:lpstr>
      <vt:lpstr>What the Inspector Will Look For…</vt:lpstr>
      <vt:lpstr>You Be the Inspector!</vt:lpstr>
      <vt:lpstr>What do you do?</vt:lpstr>
      <vt:lpstr>Answer</vt:lpstr>
      <vt:lpstr>Let’s talk about PPT!</vt:lpstr>
      <vt:lpstr>PPT testing includes</vt:lpstr>
      <vt:lpstr>Procedures and Policies</vt:lpstr>
      <vt:lpstr>Let try inspecting PPT!</vt:lpstr>
      <vt:lpstr>What do you do?</vt:lpstr>
      <vt:lpstr>Answer</vt:lpstr>
      <vt:lpstr>Resources</vt:lpstr>
      <vt:lpstr>PowerPoint Presentation</vt:lpstr>
    </vt:vector>
  </TitlesOfParts>
  <Company>CAP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Your Point of Care Testing Program for a CAP Inspection</dc:title>
  <dc:creator>amalta</dc:creator>
  <cp:lastModifiedBy>Melanie Reifsteck</cp:lastModifiedBy>
  <cp:revision>12</cp:revision>
  <cp:lastPrinted>2008-08-26T14:41:27Z</cp:lastPrinted>
  <dcterms:created xsi:type="dcterms:W3CDTF">2014-03-17T16:21:30Z</dcterms:created>
  <dcterms:modified xsi:type="dcterms:W3CDTF">2014-03-17T20:35:33Z</dcterms:modified>
</cp:coreProperties>
</file>